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7" r:id="rId1"/>
  </p:sldMasterIdLst>
  <p:notesMasterIdLst>
    <p:notesMasterId r:id="rId13"/>
  </p:notesMasterIdLst>
  <p:sldIdLst>
    <p:sldId id="256" r:id="rId2"/>
    <p:sldId id="259" r:id="rId3"/>
    <p:sldId id="281" r:id="rId4"/>
    <p:sldId id="274" r:id="rId5"/>
    <p:sldId id="273" r:id="rId6"/>
    <p:sldId id="284" r:id="rId7"/>
    <p:sldId id="286" r:id="rId8"/>
    <p:sldId id="279" r:id="rId9"/>
    <p:sldId id="285" r:id="rId10"/>
    <p:sldId id="280" r:id="rId11"/>
    <p:sldId id="276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3E5"/>
    <a:srgbClr val="C66E4E"/>
    <a:srgbClr val="253746"/>
    <a:srgbClr val="BF9474"/>
    <a:srgbClr val="2C5234"/>
    <a:srgbClr val="236192"/>
    <a:srgbClr val="FF585D"/>
    <a:srgbClr val="B9D3DC"/>
    <a:srgbClr val="8F993E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73" autoAdjust="0"/>
  </p:normalViewPr>
  <p:slideViewPr>
    <p:cSldViewPr snapToGrid="0" showGuides="1">
      <p:cViewPr varScale="1">
        <p:scale>
          <a:sx n="112" d="100"/>
          <a:sy n="112" d="100"/>
        </p:scale>
        <p:origin x="77" y="-1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17.11.2023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0332f299bf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0332f299bf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g20332f299bf_0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ym.fi/rakennetunymparistontietojarjestelma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019" y="798222"/>
            <a:ext cx="6321669" cy="2809829"/>
          </a:xfrm>
        </p:spPr>
        <p:txBody>
          <a:bodyPr anchor="b" anchorCtr="0"/>
          <a:lstStyle>
            <a:lvl1pPr algn="l">
              <a:lnSpc>
                <a:spcPct val="95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21019" y="3869927"/>
            <a:ext cx="6321669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900" b="1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pc="0" dirty="0"/>
              <a:t>Tähän </a:t>
            </a:r>
            <a:r>
              <a:rPr lang="fi-FI" spc="0" dirty="0" err="1"/>
              <a:t>pp.kk.vvvv</a:t>
            </a:r>
            <a:r>
              <a:rPr lang="fi-FI" spc="0" dirty="0"/>
              <a:t> | tai muuta lisätietoa.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530C670F-5D03-4003-B2AF-299C2A1D2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46305" y="0"/>
            <a:ext cx="4046895" cy="6858000"/>
            <a:chOff x="8146305" y="0"/>
            <a:chExt cx="4046895" cy="6858000"/>
          </a:xfrm>
        </p:grpSpPr>
        <p:sp>
          <p:nvSpPr>
            <p:cNvPr id="19" name="Rectangle 6">
              <a:extLst>
                <a:ext uri="{FF2B5EF4-FFF2-40B4-BE49-F238E27FC236}">
                  <a16:creationId xmlns:a16="http://schemas.microsoft.com/office/drawing/2014/main" id="{9BD1EC33-2851-4411-A6B3-6201619F80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27838" y="4131977"/>
              <a:ext cx="1965362" cy="2726023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31AF13EB-4424-439F-B5AB-BC9621807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46305" y="4131977"/>
              <a:ext cx="2081533" cy="2726023"/>
            </a:xfrm>
            <a:custGeom>
              <a:avLst/>
              <a:gdLst>
                <a:gd name="T0" fmla="*/ 36 w 11565"/>
                <a:gd name="T1" fmla="*/ 7915 h 15147"/>
                <a:gd name="T2" fmla="*/ 3651 w 11565"/>
                <a:gd name="T3" fmla="*/ 11530 h 15147"/>
                <a:gd name="T4" fmla="*/ 36 w 11565"/>
                <a:gd name="T5" fmla="*/ 15145 h 15147"/>
                <a:gd name="T6" fmla="*/ 0 w 11565"/>
                <a:gd name="T7" fmla="*/ 15144 h 15147"/>
                <a:gd name="T8" fmla="*/ 0 w 11565"/>
                <a:gd name="T9" fmla="*/ 15147 h 15147"/>
                <a:gd name="T10" fmla="*/ 10986 w 11565"/>
                <a:gd name="T11" fmla="*/ 15147 h 15147"/>
                <a:gd name="T12" fmla="*/ 11565 w 11565"/>
                <a:gd name="T13" fmla="*/ 11530 h 15147"/>
                <a:gd name="T14" fmla="*/ 36 w 11565"/>
                <a:gd name="T15" fmla="*/ 0 h 15147"/>
                <a:gd name="T16" fmla="*/ 0 w 11565"/>
                <a:gd name="T17" fmla="*/ 1 h 15147"/>
                <a:gd name="T18" fmla="*/ 0 w 11565"/>
                <a:gd name="T19" fmla="*/ 7915 h 15147"/>
                <a:gd name="T20" fmla="*/ 36 w 11565"/>
                <a:gd name="T21" fmla="*/ 7915 h 15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65" h="15147">
                  <a:moveTo>
                    <a:pt x="36" y="7915"/>
                  </a:moveTo>
                  <a:cubicBezTo>
                    <a:pt x="2029" y="7915"/>
                    <a:pt x="3651" y="9536"/>
                    <a:pt x="3651" y="11530"/>
                  </a:cubicBezTo>
                  <a:cubicBezTo>
                    <a:pt x="3651" y="13523"/>
                    <a:pt x="2029" y="15145"/>
                    <a:pt x="36" y="15145"/>
                  </a:cubicBezTo>
                  <a:cubicBezTo>
                    <a:pt x="24" y="15145"/>
                    <a:pt x="12" y="15144"/>
                    <a:pt x="0" y="15144"/>
                  </a:cubicBezTo>
                  <a:lnTo>
                    <a:pt x="0" y="15147"/>
                  </a:lnTo>
                  <a:lnTo>
                    <a:pt x="10986" y="15147"/>
                  </a:lnTo>
                  <a:cubicBezTo>
                    <a:pt x="11361" y="14009"/>
                    <a:pt x="11565" y="12793"/>
                    <a:pt x="11565" y="11530"/>
                  </a:cubicBezTo>
                  <a:cubicBezTo>
                    <a:pt x="11565" y="5162"/>
                    <a:pt x="6403" y="0"/>
                    <a:pt x="36" y="0"/>
                  </a:cubicBezTo>
                  <a:cubicBezTo>
                    <a:pt x="24" y="0"/>
                    <a:pt x="12" y="1"/>
                    <a:pt x="0" y="1"/>
                  </a:cubicBezTo>
                  <a:lnTo>
                    <a:pt x="0" y="7915"/>
                  </a:lnTo>
                  <a:cubicBezTo>
                    <a:pt x="12" y="7915"/>
                    <a:pt x="24" y="7915"/>
                    <a:pt x="36" y="7915"/>
                  </a:cubicBez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227B23C7-F73F-45BD-A013-DD3EE886E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46305" y="0"/>
              <a:ext cx="4046895" cy="4131977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9">
              <a:extLst>
                <a:ext uri="{FF2B5EF4-FFF2-40B4-BE49-F238E27FC236}">
                  <a16:creationId xmlns:a16="http://schemas.microsoft.com/office/drawing/2014/main" id="{9871684F-E05F-451D-9E71-621B0FF59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570595" y="1405954"/>
              <a:ext cx="2622604" cy="2726023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 descr="Rakennetun ympäristön tieto">
            <a:extLst>
              <a:ext uri="{FF2B5EF4-FFF2-40B4-BE49-F238E27FC236}">
                <a16:creationId xmlns:a16="http://schemas.microsoft.com/office/drawing/2014/main" id="{FFA0354D-4D76-4CFD-91C5-17C76FF35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645" y="5365901"/>
            <a:ext cx="2290167" cy="40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160000"/>
            <a:ext cx="5277582" cy="3855600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Kuvan paikkamerkki 6" descr="Kuvapaikka">
            <a:extLst>
              <a:ext uri="{FF2B5EF4-FFF2-40B4-BE49-F238E27FC236}">
                <a16:creationId xmlns:a16="http://schemas.microsoft.com/office/drawing/2014/main" id="{D3A458B6-8FEF-4FA0-B15D-218A4D4009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59350" y="0"/>
            <a:ext cx="523265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C023609F-FFB1-4EE5-93F5-AD8EC667F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17.11.2023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6792FB64-2FAE-48AC-B993-8E49F0FE4AE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4DF10FCA-6F67-4362-B785-D09057DA7B0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3B418BB-3CE2-4E38-9482-AED2BBF73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5277582" cy="11973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70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uv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999" y="1099082"/>
            <a:ext cx="10198800" cy="61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1" name="Kuvan paikkamerkki 6" descr="Kuvapaikka">
            <a:extLst>
              <a:ext uri="{FF2B5EF4-FFF2-40B4-BE49-F238E27FC236}">
                <a16:creationId xmlns:a16="http://schemas.microsoft.com/office/drawing/2014/main" id="{D3A458B6-8FEF-4FA0-B15D-218A4D4009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0000" y="1765738"/>
            <a:ext cx="10158384" cy="4396327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E521CE74-D2C5-439B-84F8-9D652D82B39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17.11.2023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8F1AEC1-50B2-41FF-8F61-2E6B17E0CD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CC38549D-FBA7-429E-85AD-BBA0BC6FFC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601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6" descr="Kuvapaikka">
            <a:extLst>
              <a:ext uri="{FF2B5EF4-FFF2-40B4-BE49-F238E27FC236}">
                <a16:creationId xmlns:a16="http://schemas.microsoft.com/office/drawing/2014/main" id="{D3A458B6-8FEF-4FA0-B15D-218A4D4009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C023609F-FFB1-4EE5-93F5-AD8EC667F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17.11.2023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6792FB64-2FAE-48AC-B993-8E49F0FE4AE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  <a:endParaRPr lang="fi-FI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4DF10FCA-6F67-4362-B785-D09057DA7B0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4044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EAE3F2A-AE79-4E51-9C0B-FA947D2B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17.11.2023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2DF2AEC-C6CE-4D13-959D-C8BF6107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1DE165D-9AE1-4FAD-8400-CE802A17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6" name="Kuva 5" descr="Rakennetun ympäristön tieto">
            <a:extLst>
              <a:ext uri="{FF2B5EF4-FFF2-40B4-BE49-F238E27FC236}">
                <a16:creationId xmlns:a16="http://schemas.microsoft.com/office/drawing/2014/main" id="{D61D2E37-EEE6-4C98-A5EF-8607A483E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Rakennetun ympäristön tieto">
            <a:extLst>
              <a:ext uri="{FF2B5EF4-FFF2-40B4-BE49-F238E27FC236}">
                <a16:creationId xmlns:a16="http://schemas.microsoft.com/office/drawing/2014/main" id="{D6A7F987-FDA9-4500-BCB1-F14EEE829F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Ryhmä 27">
            <a:extLst>
              <a:ext uri="{FF2B5EF4-FFF2-40B4-BE49-F238E27FC236}">
                <a16:creationId xmlns:a16="http://schemas.microsoft.com/office/drawing/2014/main" id="{AC1DCFB2-C617-48A7-8E0F-F87223DFE9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0" y="0"/>
            <a:chExt cx="12193200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967B1888-4212-4D05-91D9-3B70FC7AF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78789" y="5453637"/>
              <a:ext cx="5141768" cy="1404363"/>
            </a:xfrm>
            <a:custGeom>
              <a:avLst/>
              <a:gdLst>
                <a:gd name="T0" fmla="*/ 28558 w 28558"/>
                <a:gd name="T1" fmla="*/ 7804 h 7804"/>
                <a:gd name="T2" fmla="*/ 14279 w 28558"/>
                <a:gd name="T3" fmla="*/ 0 h 7804"/>
                <a:gd name="T4" fmla="*/ 0 w 28558"/>
                <a:gd name="T5" fmla="*/ 7804 h 7804"/>
                <a:gd name="T6" fmla="*/ 28558 w 28558"/>
                <a:gd name="T7" fmla="*/ 7804 h 7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58" h="7804">
                  <a:moveTo>
                    <a:pt x="28558" y="7804"/>
                  </a:moveTo>
                  <a:cubicBezTo>
                    <a:pt x="25542" y="3110"/>
                    <a:pt x="20274" y="0"/>
                    <a:pt x="14279" y="0"/>
                  </a:cubicBezTo>
                  <a:cubicBezTo>
                    <a:pt x="8285" y="0"/>
                    <a:pt x="3017" y="3110"/>
                    <a:pt x="0" y="7804"/>
                  </a:cubicBezTo>
                  <a:lnTo>
                    <a:pt x="28558" y="7804"/>
                  </a:ln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C7CE158-513C-4E2A-A6B6-452C22008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0"/>
              <a:ext cx="6096600" cy="3425819"/>
            </a:xfrm>
            <a:custGeom>
              <a:avLst/>
              <a:gdLst>
                <a:gd name="T0" fmla="*/ 33740 w 33866"/>
                <a:gd name="T1" fmla="*/ 0 h 19031"/>
                <a:gd name="T2" fmla="*/ 33866 w 33866"/>
                <a:gd name="T3" fmla="*/ 2071 h 19031"/>
                <a:gd name="T4" fmla="*/ 16905 w 33866"/>
                <a:gd name="T5" fmla="*/ 19031 h 19031"/>
                <a:gd name="T6" fmla="*/ 0 w 33866"/>
                <a:gd name="T7" fmla="*/ 3440 h 19031"/>
                <a:gd name="T8" fmla="*/ 0 w 33866"/>
                <a:gd name="T9" fmla="*/ 702 h 19031"/>
                <a:gd name="T10" fmla="*/ 71 w 33866"/>
                <a:gd name="T11" fmla="*/ 0 h 19031"/>
                <a:gd name="T12" fmla="*/ 33740 w 33866"/>
                <a:gd name="T13" fmla="*/ 0 h 19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66" h="19031">
                  <a:moveTo>
                    <a:pt x="33740" y="0"/>
                  </a:moveTo>
                  <a:cubicBezTo>
                    <a:pt x="33823" y="679"/>
                    <a:pt x="33866" y="1370"/>
                    <a:pt x="33866" y="2071"/>
                  </a:cubicBezTo>
                  <a:cubicBezTo>
                    <a:pt x="33866" y="11438"/>
                    <a:pt x="26272" y="19031"/>
                    <a:pt x="16905" y="19031"/>
                  </a:cubicBezTo>
                  <a:cubicBezTo>
                    <a:pt x="7999" y="19031"/>
                    <a:pt x="697" y="12167"/>
                    <a:pt x="0" y="3440"/>
                  </a:cubicBezTo>
                  <a:lnTo>
                    <a:pt x="0" y="702"/>
                  </a:lnTo>
                  <a:cubicBezTo>
                    <a:pt x="19" y="467"/>
                    <a:pt x="43" y="233"/>
                    <a:pt x="71" y="0"/>
                  </a:cubicBezTo>
                  <a:lnTo>
                    <a:pt x="33740" y="0"/>
                  </a:lnTo>
                  <a:close/>
                </a:path>
              </a:pathLst>
            </a:custGeom>
            <a:solidFill>
              <a:srgbClr val="2B5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A33A09F6-9DAC-42B5-A78D-F23E3946E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3432180"/>
              <a:ext cx="2086307" cy="3425819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A77195FE-0DFA-4033-A7AF-3FFE2C027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86307" y="3432180"/>
              <a:ext cx="4010293" cy="3425819"/>
            </a:xfrm>
            <a:prstGeom prst="rect">
              <a:avLst/>
            </a:prstGeom>
            <a:solidFill>
              <a:srgbClr val="EDC7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CC5702A4-B78A-406B-868E-E43F5C9ED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96600" y="1517285"/>
              <a:ext cx="1893749" cy="1906944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B6F21F5C-231E-46C0-B022-1F6596F32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96600" y="0"/>
              <a:ext cx="1893749" cy="132643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FD230510-D41C-4281-9A7C-EC019AC3F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03595" y="1517285"/>
              <a:ext cx="1892158" cy="1906944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13">
              <a:extLst>
                <a:ext uri="{FF2B5EF4-FFF2-40B4-BE49-F238E27FC236}">
                  <a16:creationId xmlns:a16="http://schemas.microsoft.com/office/drawing/2014/main" id="{195412F5-C1F6-4AC3-874A-85DE042E4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03595" y="0"/>
              <a:ext cx="1892158" cy="132643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14">
              <a:extLst>
                <a:ext uri="{FF2B5EF4-FFF2-40B4-BE49-F238E27FC236}">
                  <a16:creationId xmlns:a16="http://schemas.microsoft.com/office/drawing/2014/main" id="{0653C36E-F96B-4A7D-88E7-1431FDA9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308998" y="1517285"/>
              <a:ext cx="1884201" cy="1906944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Rectangle 15">
              <a:extLst>
                <a:ext uri="{FF2B5EF4-FFF2-40B4-BE49-F238E27FC236}">
                  <a16:creationId xmlns:a16="http://schemas.microsoft.com/office/drawing/2014/main" id="{C310D58D-22C6-4DD6-BEE3-20E5A750C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308998" y="0"/>
              <a:ext cx="1884201" cy="132643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Rectangle 16">
              <a:extLst>
                <a:ext uri="{FF2B5EF4-FFF2-40B4-BE49-F238E27FC236}">
                  <a16:creationId xmlns:a16="http://schemas.microsoft.com/office/drawing/2014/main" id="{60CF9731-4619-4D0B-A5C3-97969C5C0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96600" y="3422638"/>
              <a:ext cx="6096600" cy="2024637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1" name="Kuva 30" descr="Rakennetun ympäristön tieto">
            <a:extLst>
              <a:ext uri="{FF2B5EF4-FFF2-40B4-BE49-F238E27FC236}">
                <a16:creationId xmlns:a16="http://schemas.microsoft.com/office/drawing/2014/main" id="{1F0E7984-7A13-4557-A688-7FB7207B87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26" y="349890"/>
            <a:ext cx="2290167" cy="40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98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Ryhmä 23">
            <a:extLst>
              <a:ext uri="{FF2B5EF4-FFF2-40B4-BE49-F238E27FC236}">
                <a16:creationId xmlns:a16="http://schemas.microsoft.com/office/drawing/2014/main" id="{A53B309B-607F-4E44-BC64-7EF839E0C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209267" y="0"/>
            <a:ext cx="5986462" cy="6858000"/>
            <a:chOff x="6209267" y="0"/>
            <a:chExt cx="5986462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4D71DC2-FCDB-4DD3-A58B-C25997B7C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0129" y="0"/>
              <a:ext cx="1822450" cy="3195205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B96E5D4-717C-48A6-AB61-E65593381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09267" y="0"/>
              <a:ext cx="1820863" cy="3195205"/>
            </a:xfrm>
            <a:custGeom>
              <a:avLst/>
              <a:gdLst>
                <a:gd name="T0" fmla="*/ 0 w 10140"/>
                <a:gd name="T1" fmla="*/ 10758 h 17747"/>
                <a:gd name="T2" fmla="*/ 3152 w 10140"/>
                <a:gd name="T3" fmla="*/ 7567 h 17747"/>
                <a:gd name="T4" fmla="*/ 0 w 10140"/>
                <a:gd name="T5" fmla="*/ 4375 h 17747"/>
                <a:gd name="T6" fmla="*/ 0 w 10140"/>
                <a:gd name="T7" fmla="*/ 0 h 17747"/>
                <a:gd name="T8" fmla="*/ 6770 w 10140"/>
                <a:gd name="T9" fmla="*/ 0 h 17747"/>
                <a:gd name="T10" fmla="*/ 10140 w 10140"/>
                <a:gd name="T11" fmla="*/ 7567 h 17747"/>
                <a:gd name="T12" fmla="*/ 0 w 10140"/>
                <a:gd name="T13" fmla="*/ 17747 h 17747"/>
                <a:gd name="T14" fmla="*/ 0 w 10140"/>
                <a:gd name="T15" fmla="*/ 10758 h 17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40" h="17747">
                  <a:moveTo>
                    <a:pt x="0" y="10758"/>
                  </a:moveTo>
                  <a:cubicBezTo>
                    <a:pt x="1742" y="10737"/>
                    <a:pt x="3152" y="9314"/>
                    <a:pt x="3152" y="7567"/>
                  </a:cubicBezTo>
                  <a:cubicBezTo>
                    <a:pt x="3152" y="5820"/>
                    <a:pt x="1742" y="4397"/>
                    <a:pt x="0" y="4375"/>
                  </a:cubicBezTo>
                  <a:lnTo>
                    <a:pt x="0" y="0"/>
                  </a:lnTo>
                  <a:lnTo>
                    <a:pt x="6770" y="0"/>
                  </a:lnTo>
                  <a:cubicBezTo>
                    <a:pt x="8839" y="1864"/>
                    <a:pt x="10140" y="4563"/>
                    <a:pt x="10140" y="7567"/>
                  </a:cubicBezTo>
                  <a:cubicBezTo>
                    <a:pt x="10140" y="13176"/>
                    <a:pt x="5604" y="17725"/>
                    <a:pt x="0" y="17747"/>
                  </a:cubicBezTo>
                  <a:lnTo>
                    <a:pt x="0" y="10758"/>
                  </a:ln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B73004A-45B5-4902-9C35-6DE5D4B0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55754" y="3195205"/>
              <a:ext cx="2339975" cy="3662795"/>
            </a:xfrm>
            <a:custGeom>
              <a:avLst/>
              <a:gdLst>
                <a:gd name="T0" fmla="*/ 13026 w 13026"/>
                <a:gd name="T1" fmla="*/ 403 h 20351"/>
                <a:gd name="T2" fmla="*/ 10181 w 13026"/>
                <a:gd name="T3" fmla="*/ 0 h 20351"/>
                <a:gd name="T4" fmla="*/ 0 w 13026"/>
                <a:gd name="T5" fmla="*/ 10180 h 20351"/>
                <a:gd name="T6" fmla="*/ 9752 w 13026"/>
                <a:gd name="T7" fmla="*/ 20351 h 20351"/>
                <a:gd name="T8" fmla="*/ 10609 w 13026"/>
                <a:gd name="T9" fmla="*/ 20351 h 20351"/>
                <a:gd name="T10" fmla="*/ 13026 w 13026"/>
                <a:gd name="T11" fmla="*/ 19957 h 20351"/>
                <a:gd name="T12" fmla="*/ 13026 w 13026"/>
                <a:gd name="T13" fmla="*/ 403 h 20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26" h="20351">
                  <a:moveTo>
                    <a:pt x="13026" y="403"/>
                  </a:moveTo>
                  <a:cubicBezTo>
                    <a:pt x="12123" y="141"/>
                    <a:pt x="11168" y="0"/>
                    <a:pt x="10181" y="0"/>
                  </a:cubicBezTo>
                  <a:cubicBezTo>
                    <a:pt x="4558" y="0"/>
                    <a:pt x="0" y="4558"/>
                    <a:pt x="0" y="10180"/>
                  </a:cubicBezTo>
                  <a:cubicBezTo>
                    <a:pt x="0" y="15659"/>
                    <a:pt x="4328" y="20126"/>
                    <a:pt x="9752" y="20351"/>
                  </a:cubicBezTo>
                  <a:lnTo>
                    <a:pt x="10609" y="20351"/>
                  </a:lnTo>
                  <a:cubicBezTo>
                    <a:pt x="11445" y="20316"/>
                    <a:pt x="12255" y="20181"/>
                    <a:pt x="13026" y="19957"/>
                  </a:cubicBezTo>
                  <a:lnTo>
                    <a:pt x="13026" y="403"/>
                  </a:lnTo>
                  <a:close/>
                </a:path>
              </a:pathLst>
            </a:custGeom>
            <a:solidFill>
              <a:srgbClr val="2B5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CB7B070-ADA3-46BE-90C7-2550AB0E23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09267" y="3195205"/>
              <a:ext cx="3643313" cy="3662795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A4913DED-F514-44CC-AD38-F5113C06E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50692" y="3195205"/>
              <a:ext cx="2401888" cy="2406344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DAD5436-C906-43A8-81E6-D79A029C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2058036"/>
              <a:ext cx="1141413" cy="1135578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98AFDEF1-DD1D-4250-AEE3-A67910F0B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2058036"/>
              <a:ext cx="1082675" cy="1135578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CDFEA454-F8DB-4D6C-A7AB-60DBEA60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793633"/>
              <a:ext cx="1141413" cy="1137169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E2A02057-80AB-4BE3-9CB8-6218DF086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793633"/>
              <a:ext cx="1082675" cy="1137169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6D89A4C6-11AD-4373-801C-B88D2CD9F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0"/>
              <a:ext cx="1141413" cy="66639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832CFA3F-82CF-42F7-B284-EB549255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0"/>
              <a:ext cx="1082675" cy="66639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27" name="Kuva 26" descr="Rakennetun ympäristön tieto">
            <a:extLst>
              <a:ext uri="{FF2B5EF4-FFF2-40B4-BE49-F238E27FC236}">
                <a16:creationId xmlns:a16="http://schemas.microsoft.com/office/drawing/2014/main" id="{716C83DB-1F99-4DF9-934A-9E34290264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  <p:sp>
        <p:nvSpPr>
          <p:cNvPr id="28" name="Otsikko 27">
            <a:extLst>
              <a:ext uri="{FF2B5EF4-FFF2-40B4-BE49-F238E27FC236}">
                <a16:creationId xmlns:a16="http://schemas.microsoft.com/office/drawing/2014/main" id="{978ABD2B-FE62-4099-9FA0-9DE83AE0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113" y="2028754"/>
            <a:ext cx="4584595" cy="809050"/>
          </a:xfrm>
        </p:spPr>
        <p:txBody>
          <a:bodyPr/>
          <a:lstStyle>
            <a:lvl1pPr>
              <a:lnSpc>
                <a:spcPct val="100000"/>
              </a:lnSpc>
              <a:defRPr sz="245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0" name="Tekstiruutu 29" descr="ym.fi/ryhti&#10;ryhti@ym.fi&#10;ym.fi/yhteentoimivuus&#10;yhteentoimivuus@ym.fi">
            <a:extLst>
              <a:ext uri="{FF2B5EF4-FFF2-40B4-BE49-F238E27FC236}">
                <a16:creationId xmlns:a16="http://schemas.microsoft.com/office/drawing/2014/main" id="{64A63817-E854-429C-8ED7-0A2E6109412D}"/>
              </a:ext>
            </a:extLst>
          </p:cNvPr>
          <p:cNvSpPr txBox="1"/>
          <p:nvPr userDrawn="1"/>
        </p:nvSpPr>
        <p:spPr>
          <a:xfrm>
            <a:off x="1135259" y="3046545"/>
            <a:ext cx="4555449" cy="10291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1550" dirty="0">
                <a:solidFill>
                  <a:schemeClr val="bg1"/>
                </a:solidFill>
              </a:rPr>
              <a:t>ym.fi/ryhti</a:t>
            </a:r>
          </a:p>
          <a:p>
            <a:pPr algn="l">
              <a:lnSpc>
                <a:spcPct val="110000"/>
              </a:lnSpc>
            </a:pPr>
            <a:r>
              <a:rPr lang="fi-FI" sz="1550" dirty="0">
                <a:solidFill>
                  <a:schemeClr val="bg1"/>
                </a:solidFill>
              </a:rPr>
              <a:t>ryhti@ym.fi</a:t>
            </a:r>
          </a:p>
          <a:p>
            <a:pPr algn="l">
              <a:lnSpc>
                <a:spcPct val="110000"/>
              </a:lnSpc>
            </a:pPr>
            <a:r>
              <a:rPr lang="fi-FI" sz="1550" dirty="0">
                <a:solidFill>
                  <a:schemeClr val="bg1"/>
                </a:solidFill>
              </a:rPr>
              <a:t>ym.fi/</a:t>
            </a:r>
            <a:r>
              <a:rPr lang="fi-FI" sz="1550" dirty="0" err="1">
                <a:solidFill>
                  <a:schemeClr val="bg1"/>
                </a:solidFill>
              </a:rPr>
              <a:t>yhteentoimivuus</a:t>
            </a:r>
            <a:endParaRPr lang="fi-FI" sz="1550" dirty="0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r>
              <a:rPr lang="fi-FI" sz="1550" dirty="0">
                <a:solidFill>
                  <a:schemeClr val="bg1"/>
                </a:solidFill>
              </a:rPr>
              <a:t>yhteentoimivuus@ym.fi</a:t>
            </a:r>
          </a:p>
        </p:txBody>
      </p:sp>
      <p:sp>
        <p:nvSpPr>
          <p:cNvPr id="32" name="Tekstiruutu 31" descr="Ympäristöministeriö | Aleksanterinkatu 7, Helsinki&#10;PL 35, FI-00023 Valtioneuvosto | ym.fi">
            <a:extLst>
              <a:ext uri="{FF2B5EF4-FFF2-40B4-BE49-F238E27FC236}">
                <a16:creationId xmlns:a16="http://schemas.microsoft.com/office/drawing/2014/main" id="{42618A76-8578-4F18-B2A2-DBA87038FA5A}"/>
              </a:ext>
            </a:extLst>
          </p:cNvPr>
          <p:cNvSpPr txBox="1"/>
          <p:nvPr userDrawn="1"/>
        </p:nvSpPr>
        <p:spPr>
          <a:xfrm>
            <a:off x="1135259" y="4807998"/>
            <a:ext cx="4555449" cy="2928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900" dirty="0">
                <a:solidFill>
                  <a:schemeClr val="bg1"/>
                </a:solidFill>
              </a:rPr>
              <a:t>Ympäristöministeriö | Aleksanterinkatu 7, Helsinki</a:t>
            </a:r>
          </a:p>
          <a:p>
            <a:pPr algn="l">
              <a:lnSpc>
                <a:spcPct val="110000"/>
              </a:lnSpc>
            </a:pPr>
            <a:r>
              <a:rPr lang="fi-FI" sz="900" dirty="0">
                <a:solidFill>
                  <a:schemeClr val="bg1"/>
                </a:solidFill>
              </a:rPr>
              <a:t>PL 35, FI-00023 Valtioneuvosto | ym.fi</a:t>
            </a:r>
          </a:p>
        </p:txBody>
      </p:sp>
      <p:pic>
        <p:nvPicPr>
          <p:cNvPr id="3" name="Kuva 2" descr="Syke">
            <a:extLst>
              <a:ext uri="{FF2B5EF4-FFF2-40B4-BE49-F238E27FC236}">
                <a16:creationId xmlns:a16="http://schemas.microsoft.com/office/drawing/2014/main" id="{C843D0F4-0395-44F0-AAE4-000A1D225B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48" y="5741248"/>
            <a:ext cx="1495047" cy="408433"/>
          </a:xfrm>
          <a:prstGeom prst="rect">
            <a:avLst/>
          </a:prstGeom>
        </p:spPr>
      </p:pic>
      <p:pic>
        <p:nvPicPr>
          <p:cNvPr id="5" name="Kuva 4" descr="Ympäristöministeriö&#10;Miljöministeriet&#10;Ministry of the Environment">
            <a:extLst>
              <a:ext uri="{FF2B5EF4-FFF2-40B4-BE49-F238E27FC236}">
                <a16:creationId xmlns:a16="http://schemas.microsoft.com/office/drawing/2014/main" id="{D7A4C171-51A7-42E1-BFA7-F199CF9C060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01" y="5740905"/>
            <a:ext cx="1356363" cy="408433"/>
          </a:xfrm>
          <a:prstGeom prst="rect">
            <a:avLst/>
          </a:prstGeom>
        </p:spPr>
      </p:pic>
      <p:sp>
        <p:nvSpPr>
          <p:cNvPr id="23" name="Tekstiruutu 29" descr="ym.fi/ryhti&#10;ryhti@ym.fi&#10;ym.fi/yhteentoimivuus&#10;yhteentoimivuus@ym.fi">
            <a:extLst>
              <a:ext uri="{FF2B5EF4-FFF2-40B4-BE49-F238E27FC236}">
                <a16:creationId xmlns:a16="http://schemas.microsoft.com/office/drawing/2014/main" id="{CAFD4C70-4589-45A7-AB8E-B7CD0BC21170}"/>
              </a:ext>
            </a:extLst>
          </p:cNvPr>
          <p:cNvSpPr txBox="1"/>
          <p:nvPr userDrawn="1"/>
        </p:nvSpPr>
        <p:spPr>
          <a:xfrm>
            <a:off x="1135260" y="4223884"/>
            <a:ext cx="1431340" cy="2420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1550" dirty="0">
                <a:solidFill>
                  <a:schemeClr val="bg1"/>
                </a:solidFill>
              </a:rPr>
              <a:t>Tilaa uutiskirje:</a:t>
            </a:r>
          </a:p>
        </p:txBody>
      </p:sp>
      <p:sp>
        <p:nvSpPr>
          <p:cNvPr id="25" name="Tekstiruutu 29" descr="ym.fi/ryhti&#10;ryhti@ym.fi&#10;ym.fi/yhteentoimivuus&#10;yhteentoimivuus@ym.fi">
            <a:extLst>
              <a:ext uri="{FF2B5EF4-FFF2-40B4-BE49-F238E27FC236}">
                <a16:creationId xmlns:a16="http://schemas.microsoft.com/office/drawing/2014/main" id="{735FDADA-E39B-4C8E-BFC6-CDE2448CBD54}"/>
              </a:ext>
            </a:extLst>
          </p:cNvPr>
          <p:cNvSpPr txBox="1"/>
          <p:nvPr userDrawn="1"/>
        </p:nvSpPr>
        <p:spPr>
          <a:xfrm>
            <a:off x="2504898" y="4223884"/>
            <a:ext cx="1431340" cy="2420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1550" b="1" u="none" baseline="0" dirty="0">
                <a:solidFill>
                  <a:schemeClr val="bg1"/>
                </a:solidFill>
              </a:rPr>
              <a:t>ym.fi/ryhti</a:t>
            </a:r>
          </a:p>
        </p:txBody>
      </p:sp>
      <p:sp>
        <p:nvSpPr>
          <p:cNvPr id="6" name="Rectangle 5">
            <a:hlinkClick r:id="rId5"/>
            <a:extLst>
              <a:ext uri="{FF2B5EF4-FFF2-40B4-BE49-F238E27FC236}">
                <a16:creationId xmlns:a16="http://schemas.microsoft.com/office/drawing/2014/main" id="{5B9BFA28-F44E-4AAA-B3B2-18B2590461AB}"/>
              </a:ext>
            </a:extLst>
          </p:cNvPr>
          <p:cNvSpPr/>
          <p:nvPr userDrawn="1"/>
        </p:nvSpPr>
        <p:spPr>
          <a:xfrm>
            <a:off x="2488964" y="4223884"/>
            <a:ext cx="1102375" cy="242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2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019" y="1936826"/>
            <a:ext cx="6321669" cy="3018051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C573197D-A673-410D-9752-8E6F1631D593}"/>
              </a:ext>
            </a:extLst>
          </p:cNvPr>
          <p:cNvGrpSpPr/>
          <p:nvPr userDrawn="1"/>
        </p:nvGrpSpPr>
        <p:grpSpPr>
          <a:xfrm>
            <a:off x="8139940" y="0"/>
            <a:ext cx="4053260" cy="6858000"/>
            <a:chOff x="8139940" y="0"/>
            <a:chExt cx="4053260" cy="6858000"/>
          </a:xfrm>
        </p:grpSpPr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B4CFDF55-50A4-40FC-A976-1B9D676D0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121215" y="4216400"/>
              <a:ext cx="2071985" cy="2641600"/>
            </a:xfrm>
            <a:prstGeom prst="rect">
              <a:avLst/>
            </a:prstGeom>
            <a:solidFill>
              <a:srgbClr val="263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AA08E00C-C9C0-4E3E-B479-DE17A3FCE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9940" y="0"/>
              <a:ext cx="1976501" cy="4213089"/>
            </a:xfrm>
            <a:custGeom>
              <a:avLst/>
              <a:gdLst>
                <a:gd name="T0" fmla="*/ 0 w 10987"/>
                <a:gd name="T1" fmla="*/ 23402 h 23402"/>
                <a:gd name="T2" fmla="*/ 10987 w 10987"/>
                <a:gd name="T3" fmla="*/ 11678 h 23402"/>
                <a:gd name="T4" fmla="*/ 539 w 10987"/>
                <a:gd name="T5" fmla="*/ 0 h 23402"/>
                <a:gd name="T6" fmla="*/ 0 w 10987"/>
                <a:gd name="T7" fmla="*/ 0 h 23402"/>
                <a:gd name="T8" fmla="*/ 0 w 10987"/>
                <a:gd name="T9" fmla="*/ 23402 h 23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7" h="23402">
                  <a:moveTo>
                    <a:pt x="0" y="23402"/>
                  </a:moveTo>
                  <a:cubicBezTo>
                    <a:pt x="6134" y="23009"/>
                    <a:pt x="10987" y="17910"/>
                    <a:pt x="10987" y="11678"/>
                  </a:cubicBezTo>
                  <a:cubicBezTo>
                    <a:pt x="10987" y="5629"/>
                    <a:pt x="6415" y="648"/>
                    <a:pt x="539" y="0"/>
                  </a:cubicBezTo>
                  <a:lnTo>
                    <a:pt x="0" y="0"/>
                  </a:lnTo>
                  <a:lnTo>
                    <a:pt x="0" y="23402"/>
                  </a:lnTo>
                  <a:close/>
                </a:path>
              </a:pathLst>
            </a:custGeom>
            <a:solidFill>
              <a:srgbClr val="2B5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A9DC7D52-3C5C-4F1A-A4A7-8FA3AE8A3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121215" y="1"/>
              <a:ext cx="2071985" cy="4216270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01BA05A1-9CE0-4D31-85D8-0AEB110B9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98767" y="4217860"/>
              <a:ext cx="1320850" cy="131052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F7879926-68A5-45B0-A965-66918300C5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9940" y="4217860"/>
              <a:ext cx="521975" cy="131052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B5885B27-08F6-4729-B66D-82F343446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98767" y="5676299"/>
              <a:ext cx="1320850" cy="118170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Rectangle 12">
              <a:extLst>
                <a:ext uri="{FF2B5EF4-FFF2-40B4-BE49-F238E27FC236}">
                  <a16:creationId xmlns:a16="http://schemas.microsoft.com/office/drawing/2014/main" id="{6DC81110-7758-46CC-B5E6-29DF65BB5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9940" y="5676299"/>
              <a:ext cx="521975" cy="118170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4" name="Kuva 13" descr="Rakennetun ympäristön tieto">
            <a:extLst>
              <a:ext uri="{FF2B5EF4-FFF2-40B4-BE49-F238E27FC236}">
                <a16:creationId xmlns:a16="http://schemas.microsoft.com/office/drawing/2014/main" id="{B5949218-BA1B-4E42-BF34-78617DD879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9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019" y="1936826"/>
            <a:ext cx="6321669" cy="2809829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6000" spc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30" name="Ryhmä 29">
            <a:extLst>
              <a:ext uri="{FF2B5EF4-FFF2-40B4-BE49-F238E27FC236}">
                <a16:creationId xmlns:a16="http://schemas.microsoft.com/office/drawing/2014/main" id="{D4241A45-DFCB-4615-8F46-4138C0117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37809" y="0"/>
            <a:ext cx="4049033" cy="6858000"/>
            <a:chOff x="8137809" y="6350"/>
            <a:chExt cx="4049033" cy="6845300"/>
          </a:xfrm>
        </p:grpSpPr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EE5458BE-EC70-4BA4-AD13-9E1198097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56913" y="2632075"/>
              <a:ext cx="1929928" cy="4219575"/>
            </a:xfrm>
            <a:prstGeom prst="rect">
              <a:avLst/>
            </a:prstGeom>
            <a:solidFill>
              <a:srgbClr val="263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B6BAD2B3-C877-41F7-8873-1E6CB86F6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7809" y="2632075"/>
              <a:ext cx="2119106" cy="4219575"/>
            </a:xfrm>
            <a:custGeom>
              <a:avLst/>
              <a:gdLst>
                <a:gd name="T0" fmla="*/ 37 w 11786"/>
                <a:gd name="T1" fmla="*/ 8066 h 23490"/>
                <a:gd name="T2" fmla="*/ 3721 w 11786"/>
                <a:gd name="T3" fmla="*/ 11750 h 23490"/>
                <a:gd name="T4" fmla="*/ 37 w 11786"/>
                <a:gd name="T5" fmla="*/ 15434 h 23490"/>
                <a:gd name="T6" fmla="*/ 0 w 11786"/>
                <a:gd name="T7" fmla="*/ 15433 h 23490"/>
                <a:gd name="T8" fmla="*/ 0 w 11786"/>
                <a:gd name="T9" fmla="*/ 23490 h 23490"/>
                <a:gd name="T10" fmla="*/ 489 w 11786"/>
                <a:gd name="T11" fmla="*/ 23490 h 23490"/>
                <a:gd name="T12" fmla="*/ 11786 w 11786"/>
                <a:gd name="T13" fmla="*/ 11750 h 23490"/>
                <a:gd name="T14" fmla="*/ 37 w 11786"/>
                <a:gd name="T15" fmla="*/ 0 h 23490"/>
                <a:gd name="T16" fmla="*/ 0 w 11786"/>
                <a:gd name="T17" fmla="*/ 1 h 23490"/>
                <a:gd name="T18" fmla="*/ 0 w 11786"/>
                <a:gd name="T19" fmla="*/ 8066 h 23490"/>
                <a:gd name="T20" fmla="*/ 37 w 11786"/>
                <a:gd name="T21" fmla="*/ 8066 h 23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86" h="23490">
                  <a:moveTo>
                    <a:pt x="37" y="8066"/>
                  </a:moveTo>
                  <a:cubicBezTo>
                    <a:pt x="2068" y="8066"/>
                    <a:pt x="3721" y="9718"/>
                    <a:pt x="3721" y="11750"/>
                  </a:cubicBezTo>
                  <a:cubicBezTo>
                    <a:pt x="3721" y="13781"/>
                    <a:pt x="2068" y="15434"/>
                    <a:pt x="37" y="15434"/>
                  </a:cubicBezTo>
                  <a:cubicBezTo>
                    <a:pt x="24" y="15434"/>
                    <a:pt x="12" y="15433"/>
                    <a:pt x="0" y="15433"/>
                  </a:cubicBezTo>
                  <a:lnTo>
                    <a:pt x="0" y="23490"/>
                  </a:lnTo>
                  <a:lnTo>
                    <a:pt x="489" y="23490"/>
                  </a:lnTo>
                  <a:cubicBezTo>
                    <a:pt x="6768" y="23252"/>
                    <a:pt x="11786" y="18087"/>
                    <a:pt x="11786" y="11750"/>
                  </a:cubicBezTo>
                  <a:cubicBezTo>
                    <a:pt x="11786" y="5260"/>
                    <a:pt x="6526" y="0"/>
                    <a:pt x="37" y="0"/>
                  </a:cubicBezTo>
                  <a:cubicBezTo>
                    <a:pt x="24" y="0"/>
                    <a:pt x="12" y="1"/>
                    <a:pt x="0" y="1"/>
                  </a:cubicBezTo>
                  <a:lnTo>
                    <a:pt x="0" y="8066"/>
                  </a:lnTo>
                  <a:cubicBezTo>
                    <a:pt x="12" y="8066"/>
                    <a:pt x="24" y="8066"/>
                    <a:pt x="37" y="8066"/>
                  </a:cubicBez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A04EC27B-76C9-4FE7-9B4D-90FBA6A1D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7810" y="6350"/>
              <a:ext cx="1449830" cy="2624138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E83645D7-609D-4701-AE03-A8C55959C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587639" y="6350"/>
              <a:ext cx="2599203" cy="2624138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4" name="Kuva 13" descr="Rakennetun ympäristön tieto">
            <a:extLst>
              <a:ext uri="{FF2B5EF4-FFF2-40B4-BE49-F238E27FC236}">
                <a16:creationId xmlns:a16="http://schemas.microsoft.com/office/drawing/2014/main" id="{B5949218-BA1B-4E42-BF34-78617DD879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25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D1DF27-67BE-4F6C-BF3D-2EE17764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17.11.2023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1B4DB8-6F99-4A03-AFE0-07AC7CBBC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620657-35FA-41E6-BBEF-2705BB06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F1CF59-F507-4B2D-99C5-835A046A7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17.11.2023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21828E-AC66-4B24-B3A5-EB343A6F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1ACAB6-9A89-4582-B062-8392219A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5" name="Kuva 14" descr="Rakennetun ympäristön tieto">
            <a:extLst>
              <a:ext uri="{FF2B5EF4-FFF2-40B4-BE49-F238E27FC236}">
                <a16:creationId xmlns:a16="http://schemas.microsoft.com/office/drawing/2014/main" id="{2D2AA4EC-AD93-44C2-9DDF-79401CDBC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3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900000" y="2160000"/>
            <a:ext cx="6655939" cy="3855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grpSp>
        <p:nvGrpSpPr>
          <p:cNvPr id="29" name="Ryhmä 28">
            <a:extLst>
              <a:ext uri="{FF2B5EF4-FFF2-40B4-BE49-F238E27FC236}">
                <a16:creationId xmlns:a16="http://schemas.microsoft.com/office/drawing/2014/main" id="{A2803F1F-4617-49F5-AEFA-BA64CD7C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34350" y="0"/>
            <a:ext cx="4058850" cy="6858000"/>
            <a:chOff x="8134350" y="0"/>
            <a:chExt cx="4058850" cy="6858000"/>
          </a:xfrm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F230755D-89FE-44A8-8453-B36DC5D91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4140" y="2636957"/>
              <a:ext cx="2169060" cy="2113703"/>
            </a:xfrm>
            <a:prstGeom prst="rect">
              <a:avLst/>
            </a:prstGeom>
            <a:solidFill>
              <a:srgbClr val="26384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7826C4B4-F3EF-48FD-BFC3-5D4A58852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24140" y="4750660"/>
              <a:ext cx="2169060" cy="2107340"/>
            </a:xfrm>
            <a:custGeom>
              <a:avLst/>
              <a:gdLst>
                <a:gd name="T0" fmla="*/ 8066 w 12047"/>
                <a:gd name="T1" fmla="*/ 11703 h 11703"/>
                <a:gd name="T2" fmla="*/ 11749 w 12047"/>
                <a:gd name="T3" fmla="*/ 8066 h 11703"/>
                <a:gd name="T4" fmla="*/ 12047 w 12047"/>
                <a:gd name="T5" fmla="*/ 8078 h 11703"/>
                <a:gd name="T6" fmla="*/ 12047 w 12047"/>
                <a:gd name="T7" fmla="*/ 4 h 11703"/>
                <a:gd name="T8" fmla="*/ 11749 w 12047"/>
                <a:gd name="T9" fmla="*/ 0 h 11703"/>
                <a:gd name="T10" fmla="*/ 0 w 12047"/>
                <a:gd name="T11" fmla="*/ 11703 h 11703"/>
                <a:gd name="T12" fmla="*/ 8066 w 12047"/>
                <a:gd name="T13" fmla="*/ 11703 h 1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47" h="11703">
                  <a:moveTo>
                    <a:pt x="8066" y="11703"/>
                  </a:moveTo>
                  <a:cubicBezTo>
                    <a:pt x="8091" y="9693"/>
                    <a:pt x="9733" y="8066"/>
                    <a:pt x="11749" y="8066"/>
                  </a:cubicBezTo>
                  <a:cubicBezTo>
                    <a:pt x="11850" y="8066"/>
                    <a:pt x="11949" y="8070"/>
                    <a:pt x="12047" y="8078"/>
                  </a:cubicBezTo>
                  <a:lnTo>
                    <a:pt x="12047" y="4"/>
                  </a:lnTo>
                  <a:cubicBezTo>
                    <a:pt x="11948" y="1"/>
                    <a:pt x="11849" y="0"/>
                    <a:pt x="11749" y="0"/>
                  </a:cubicBezTo>
                  <a:cubicBezTo>
                    <a:pt x="5275" y="0"/>
                    <a:pt x="25" y="5236"/>
                    <a:pt x="0" y="11703"/>
                  </a:cubicBezTo>
                  <a:lnTo>
                    <a:pt x="8066" y="11703"/>
                  </a:lnTo>
                  <a:close/>
                </a:path>
              </a:pathLst>
            </a:custGeom>
            <a:solidFill>
              <a:srgbClr val="E0BF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08EA5EFF-AB20-4BBF-82FF-7C12C4931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4350" y="0"/>
              <a:ext cx="1889791" cy="2636957"/>
            </a:xfrm>
            <a:custGeom>
              <a:avLst/>
              <a:gdLst>
                <a:gd name="T0" fmla="*/ 10107 w 10470"/>
                <a:gd name="T1" fmla="*/ 0 h 14589"/>
                <a:gd name="T2" fmla="*/ 10470 w 10470"/>
                <a:gd name="T3" fmla="*/ 2909 h 14589"/>
                <a:gd name="T4" fmla="*/ 0 w 10470"/>
                <a:gd name="T5" fmla="*/ 14589 h 14589"/>
                <a:gd name="T6" fmla="*/ 0 w 10470"/>
                <a:gd name="T7" fmla="*/ 0 h 14589"/>
                <a:gd name="T8" fmla="*/ 10107 w 10470"/>
                <a:gd name="T9" fmla="*/ 0 h 14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0" h="14589">
                  <a:moveTo>
                    <a:pt x="10107" y="0"/>
                  </a:moveTo>
                  <a:cubicBezTo>
                    <a:pt x="10344" y="930"/>
                    <a:pt x="10470" y="1905"/>
                    <a:pt x="10470" y="2909"/>
                  </a:cubicBezTo>
                  <a:cubicBezTo>
                    <a:pt x="10470" y="8965"/>
                    <a:pt x="5887" y="13951"/>
                    <a:pt x="0" y="14589"/>
                  </a:cubicBezTo>
                  <a:lnTo>
                    <a:pt x="0" y="0"/>
                  </a:lnTo>
                  <a:lnTo>
                    <a:pt x="10107" y="0"/>
                  </a:lnTo>
                  <a:close/>
                </a:path>
              </a:pathLst>
            </a:custGeom>
            <a:solidFill>
              <a:srgbClr val="2B52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DF11A83F-91A7-4C6C-A8D3-C9D4C190B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4140" y="1316888"/>
              <a:ext cx="1311302" cy="1320069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2863792C-3E03-43D6-91E2-8EE53219D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4140" y="0"/>
              <a:ext cx="1311302" cy="1184882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82DEE788-9315-4531-A1E4-6D70F1A43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483441" y="1316888"/>
              <a:ext cx="709758" cy="1320069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Rectangle 14">
              <a:extLst>
                <a:ext uri="{FF2B5EF4-FFF2-40B4-BE49-F238E27FC236}">
                  <a16:creationId xmlns:a16="http://schemas.microsoft.com/office/drawing/2014/main" id="{446D9DE5-4D4F-4E5C-AA88-A8B749710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483441" y="0"/>
              <a:ext cx="709758" cy="1184882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9">
              <a:extLst>
                <a:ext uri="{FF2B5EF4-FFF2-40B4-BE49-F238E27FC236}">
                  <a16:creationId xmlns:a16="http://schemas.microsoft.com/office/drawing/2014/main" id="{17BA2AF9-8150-448C-BB13-58B9DB19FC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4350" y="2636957"/>
              <a:ext cx="1889789" cy="4221043"/>
            </a:xfrm>
            <a:prstGeom prst="rect">
              <a:avLst/>
            </a:prstGeom>
            <a:solidFill>
              <a:srgbClr val="EDC7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5CCD9B-013E-4D1F-BB5C-D7FDA12E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17.11.2023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19EAE6-C09A-4207-860F-E7E0F9B69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C26794-FCCD-47A9-A70C-93F90CC8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5" name="Kuva 14" descr="Rakennetun ympäristön tieto">
            <a:extLst>
              <a:ext uri="{FF2B5EF4-FFF2-40B4-BE49-F238E27FC236}">
                <a16:creationId xmlns:a16="http://schemas.microsoft.com/office/drawing/2014/main" id="{2D2AA4EC-AD93-44C2-9DDF-79401CDBC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B7BE053-A653-4EF9-B944-5D7C16E73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6655939" cy="11973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9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160000"/>
            <a:ext cx="6655939" cy="3855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A6C1BDFB-6848-4AFA-947D-5C41890B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46305" y="0"/>
            <a:ext cx="4046895" cy="6858000"/>
            <a:chOff x="8146305" y="0"/>
            <a:chExt cx="4046895" cy="6858000"/>
          </a:xfrm>
        </p:grpSpPr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6AACDBA2-A430-49D1-90F9-6C3D51C46D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67623" y="2630596"/>
              <a:ext cx="1925577" cy="4227404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D63D0239-A69D-4673-94A7-FDC3334DA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46305" y="2630596"/>
              <a:ext cx="2121318" cy="4227404"/>
            </a:xfrm>
            <a:custGeom>
              <a:avLst/>
              <a:gdLst>
                <a:gd name="T0" fmla="*/ 36 w 11786"/>
                <a:gd name="T1" fmla="*/ 8066 h 23490"/>
                <a:gd name="T2" fmla="*/ 3720 w 11786"/>
                <a:gd name="T3" fmla="*/ 11750 h 23490"/>
                <a:gd name="T4" fmla="*/ 36 w 11786"/>
                <a:gd name="T5" fmla="*/ 15434 h 23490"/>
                <a:gd name="T6" fmla="*/ 0 w 11786"/>
                <a:gd name="T7" fmla="*/ 15433 h 23490"/>
                <a:gd name="T8" fmla="*/ 0 w 11786"/>
                <a:gd name="T9" fmla="*/ 23490 h 23490"/>
                <a:gd name="T10" fmla="*/ 488 w 11786"/>
                <a:gd name="T11" fmla="*/ 23490 h 23490"/>
                <a:gd name="T12" fmla="*/ 11786 w 11786"/>
                <a:gd name="T13" fmla="*/ 11750 h 23490"/>
                <a:gd name="T14" fmla="*/ 36 w 11786"/>
                <a:gd name="T15" fmla="*/ 0 h 23490"/>
                <a:gd name="T16" fmla="*/ 0 w 11786"/>
                <a:gd name="T17" fmla="*/ 1 h 23490"/>
                <a:gd name="T18" fmla="*/ 0 w 11786"/>
                <a:gd name="T19" fmla="*/ 8066 h 23490"/>
                <a:gd name="T20" fmla="*/ 36 w 11786"/>
                <a:gd name="T21" fmla="*/ 8066 h 23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86" h="23490">
                  <a:moveTo>
                    <a:pt x="36" y="8066"/>
                  </a:moveTo>
                  <a:cubicBezTo>
                    <a:pt x="2067" y="8066"/>
                    <a:pt x="3720" y="9718"/>
                    <a:pt x="3720" y="11750"/>
                  </a:cubicBezTo>
                  <a:cubicBezTo>
                    <a:pt x="3720" y="13781"/>
                    <a:pt x="2067" y="15434"/>
                    <a:pt x="36" y="15434"/>
                  </a:cubicBezTo>
                  <a:cubicBezTo>
                    <a:pt x="24" y="15434"/>
                    <a:pt x="12" y="15433"/>
                    <a:pt x="0" y="15433"/>
                  </a:cubicBezTo>
                  <a:lnTo>
                    <a:pt x="0" y="23490"/>
                  </a:lnTo>
                  <a:lnTo>
                    <a:pt x="488" y="23490"/>
                  </a:lnTo>
                  <a:cubicBezTo>
                    <a:pt x="6768" y="23252"/>
                    <a:pt x="11786" y="18087"/>
                    <a:pt x="11786" y="11750"/>
                  </a:cubicBezTo>
                  <a:cubicBezTo>
                    <a:pt x="11786" y="5260"/>
                    <a:pt x="6525" y="0"/>
                    <a:pt x="36" y="0"/>
                  </a:cubicBezTo>
                  <a:cubicBezTo>
                    <a:pt x="24" y="0"/>
                    <a:pt x="12" y="1"/>
                    <a:pt x="0" y="1"/>
                  </a:cubicBezTo>
                  <a:lnTo>
                    <a:pt x="0" y="8066"/>
                  </a:lnTo>
                  <a:cubicBezTo>
                    <a:pt x="12" y="8066"/>
                    <a:pt x="24" y="8066"/>
                    <a:pt x="36" y="8066"/>
                  </a:cubicBez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EC0E3E3F-3576-4F4E-805A-BF318AE3E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46305" y="0"/>
              <a:ext cx="4046895" cy="2629006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60AB08-6DAA-417B-884A-46ABD135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17.11.2023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F29211-1ECA-411F-BE40-69F1F0E5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4DA809-68DF-4E04-9E23-691BFB9C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5" name="Kuva 14" descr="Rakennetun ympäristön tieto">
            <a:extLst>
              <a:ext uri="{FF2B5EF4-FFF2-40B4-BE49-F238E27FC236}">
                <a16:creationId xmlns:a16="http://schemas.microsoft.com/office/drawing/2014/main" id="{2D2AA4EC-AD93-44C2-9DDF-79401CDBC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62EB7A5-8478-429C-95CA-DB411CAF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6655939" cy="11973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78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2E93AA4D-E55E-4128-94A9-9605BB3C0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160000"/>
            <a:ext cx="4881600" cy="3855600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18D16D7F-0105-4630-B734-BBFDEC7C3087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04250" y="2160000"/>
            <a:ext cx="4882550" cy="3855600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3FACC133-3BB1-4832-8BB8-39D82F644AE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17.11.2023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3CD80266-D8F7-4691-AB7D-2599499BB60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  <a:endParaRPr lang="fi-FI" dirty="0"/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AB05533F-082B-4591-A365-CC43AE572D5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03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2E93AA4D-E55E-4128-94A9-9605BB3C0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kstin paikkamerkki 2">
            <a:extLst>
              <a:ext uri="{FF2B5EF4-FFF2-40B4-BE49-F238E27FC236}">
                <a16:creationId xmlns:a16="http://schemas.microsoft.com/office/drawing/2014/main" id="{498075FE-F163-4326-A60A-6F2F73CA534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900000" y="2090446"/>
            <a:ext cx="4881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464904"/>
            <a:ext cx="4881600" cy="3550696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0" name="Tekstin paikkamerkki 4">
            <a:extLst>
              <a:ext uri="{FF2B5EF4-FFF2-40B4-BE49-F238E27FC236}">
                <a16:creationId xmlns:a16="http://schemas.microsoft.com/office/drawing/2014/main" id="{3A65C116-E827-4859-B54E-7D41F58D1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4250" y="2090446"/>
            <a:ext cx="489215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18D16D7F-0105-4630-B734-BBFDEC7C3087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04250" y="2464904"/>
            <a:ext cx="4882550" cy="3550696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589C0F2-6725-4EBA-96CC-C3B00AFBA95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17.11.2023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FA60C60-6DC3-4FF2-BE5D-83BC342359F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EF7BF08-2351-42B1-BE4B-C17E2E79D8E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50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10200122" cy="119730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2158455"/>
            <a:ext cx="10200122" cy="38571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5200" y="6426058"/>
            <a:ext cx="407080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17.11.2023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2" r:id="rId2"/>
    <p:sldLayoutId id="2147483723" r:id="rId3"/>
    <p:sldLayoutId id="2147483650" r:id="rId4"/>
    <p:sldLayoutId id="2147483683" r:id="rId5"/>
    <p:sldLayoutId id="2147483720" r:id="rId6"/>
    <p:sldLayoutId id="2147483719" r:id="rId7"/>
    <p:sldLayoutId id="2147483727" r:id="rId8"/>
    <p:sldLayoutId id="2147483728" r:id="rId9"/>
    <p:sldLayoutId id="2147483724" r:id="rId10"/>
    <p:sldLayoutId id="2147483725" r:id="rId11"/>
    <p:sldLayoutId id="2147483726" r:id="rId12"/>
    <p:sldLayoutId id="2147483654" r:id="rId13"/>
    <p:sldLayoutId id="2147483655" r:id="rId14"/>
    <p:sldLayoutId id="2147483721" r:id="rId15"/>
    <p:sldLayoutId id="2147483658" r:id="rId1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yhti.syke.fi/vook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ietomallit.suomi.fi/model/rytj-kaava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104661-84B6-4909-BE9A-FF8CBD135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019" y="1287262"/>
            <a:ext cx="6321669" cy="2320789"/>
          </a:xfrm>
        </p:spPr>
        <p:txBody>
          <a:bodyPr/>
          <a:lstStyle/>
          <a:p>
            <a:r>
              <a:rPr lang="fi-FI" sz="4000" dirty="0"/>
              <a:t>V</a:t>
            </a:r>
            <a:r>
              <a:rPr lang="fi-FI" sz="4000" spc="0" dirty="0"/>
              <a:t>oimassa olevat kaavat rakennetun ympäristön tietojärjestelmään (VOOKA)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C3E97E6-8D65-47F5-8093-DD47D31CE3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fi-FI" dirty="0"/>
              <a:t>17.11.2023</a:t>
            </a:r>
            <a:endParaRPr lang="fi-FI" spc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E78A38-969B-4D1D-A35D-1EB7B934488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1450638" y="6426200"/>
            <a:ext cx="741362" cy="204788"/>
          </a:xfrm>
        </p:spPr>
        <p:txBody>
          <a:bodyPr/>
          <a:lstStyle/>
          <a:p>
            <a:fld id="{1AE6B3D6-2E8A-46E0-BCA4-C993A0EE525B}" type="datetime1">
              <a:rPr lang="fi-FI" smtClean="0"/>
              <a:t>17.11.2023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2498418-ABFF-42E5-981E-188E3C4E70E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58613" y="6426200"/>
            <a:ext cx="433387" cy="204788"/>
          </a:xfrm>
        </p:spPr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002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11A48B-9874-43A0-95DA-754D06795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85488" y="6426058"/>
            <a:ext cx="741215" cy="204481"/>
          </a:xfrm>
        </p:spPr>
        <p:txBody>
          <a:bodyPr/>
          <a:lstStyle/>
          <a:p>
            <a:fld id="{E40C3922-C4FF-439E-97C9-29FAF7A6197D}" type="datetime1">
              <a:rPr lang="fi-FI" smtClean="0"/>
              <a:pPr/>
              <a:t>17.11.2023</a:t>
            </a:fld>
            <a:endParaRPr lang="fi-FI" dirty="0"/>
          </a:p>
        </p:txBody>
      </p:sp>
      <p:sp>
        <p:nvSpPr>
          <p:cNvPr id="7" name="Title 15">
            <a:extLst>
              <a:ext uri="{FF2B5EF4-FFF2-40B4-BE49-F238E27FC236}">
                <a16:creationId xmlns:a16="http://schemas.microsoft.com/office/drawing/2014/main" id="{BB8EBEFC-C9A0-49E0-9276-C0594492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6655939" cy="1197308"/>
          </a:xfrm>
        </p:spPr>
        <p:txBody>
          <a:bodyPr/>
          <a:lstStyle/>
          <a:p>
            <a:r>
              <a:rPr lang="fi-FI" sz="2800" dirty="0"/>
              <a:t>Yhteistyötä muiden hankkeiden kanssa</a:t>
            </a:r>
            <a:endParaRPr lang="en-GB" sz="2800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CD77B005-F6E7-417E-875A-15F1E9DCB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470719"/>
            <a:ext cx="6655939" cy="3855600"/>
          </a:xfrm>
        </p:spPr>
        <p:txBody>
          <a:bodyPr/>
          <a:lstStyle/>
          <a:p>
            <a:r>
              <a:rPr lang="fi-FI" dirty="0"/>
              <a:t>Kunnilla on samaan aikaan muita hankkeita, joissa edistetään kaavatietojen digitointia. </a:t>
            </a:r>
          </a:p>
          <a:p>
            <a:r>
              <a:rPr lang="fi-FI" dirty="0"/>
              <a:t>Esimerkiksi 19 kunnan yhteisessä KATTI-hankkeessa kaavatietoja digitoidaan VOOKA-työtä tarkemmalla tasolla. </a:t>
            </a:r>
          </a:p>
          <a:p>
            <a:r>
              <a:rPr lang="fi-FI" dirty="0"/>
              <a:t>Hankkeet tekevät yhteistyötä, ja kaikki syntynyt aineisto voidaan toimittaa rakennetun ympäristön tietojärjestelmään.</a:t>
            </a:r>
            <a:endParaRPr lang="en-GB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4CA0CE-EB43-494A-A5E5-358793A2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5899" y="6426058"/>
            <a:ext cx="433389" cy="204481"/>
          </a:xfrm>
        </p:spPr>
        <p:txBody>
          <a:bodyPr/>
          <a:lstStyle/>
          <a:p>
            <a:fld id="{91E53C16-2649-4D48-AFD3-9E32AB86C978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7213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5">
            <a:extLst>
              <a:ext uri="{FF2B5EF4-FFF2-40B4-BE49-F238E27FC236}">
                <a16:creationId xmlns:a16="http://schemas.microsoft.com/office/drawing/2014/main" id="{BB8EBEFC-C9A0-49E0-9276-C0594492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6655939" cy="1197308"/>
          </a:xfrm>
        </p:spPr>
        <p:txBody>
          <a:bodyPr/>
          <a:lstStyle/>
          <a:p>
            <a:r>
              <a:rPr lang="fi-FI" sz="2800" dirty="0"/>
              <a:t>Lisätietoja</a:t>
            </a:r>
            <a:endParaRPr lang="en-GB" sz="2800" dirty="0"/>
          </a:p>
        </p:txBody>
      </p:sp>
      <p:sp>
        <p:nvSpPr>
          <p:cNvPr id="6" name="Content Placeholder 16">
            <a:extLst>
              <a:ext uri="{FF2B5EF4-FFF2-40B4-BE49-F238E27FC236}">
                <a16:creationId xmlns:a16="http://schemas.microsoft.com/office/drawing/2014/main" id="{5BDC0945-4CA9-4B04-BB8F-DFCD3CA94F6B}"/>
              </a:ext>
            </a:extLst>
          </p:cNvPr>
          <p:cNvSpPr txBox="1">
            <a:spLocks/>
          </p:cNvSpPr>
          <p:nvPr/>
        </p:nvSpPr>
        <p:spPr>
          <a:xfrm>
            <a:off x="899999" y="2390820"/>
            <a:ext cx="6655939" cy="38556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000" kern="1200" spc="-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7188" indent="-176213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38163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5963" indent="-1778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err="1"/>
              <a:t>VOOKAn</a:t>
            </a:r>
            <a:r>
              <a:rPr lang="fi-FI" dirty="0"/>
              <a:t> verkkosivut </a:t>
            </a:r>
            <a:r>
              <a:rPr lang="fi-FI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https://ryhti.syke.fi/vooka</a:t>
            </a:r>
            <a:endParaRPr lang="fi-FI" dirty="0"/>
          </a:p>
          <a:p>
            <a:r>
              <a:rPr lang="fi-FI" u="sng" dirty="0">
                <a:ea typeface="Arial" panose="020B0604020202020204" pitchFamily="34" charset="0"/>
              </a:rPr>
              <a:t>Rakennetun ympäristön tietojärjestelmä, Ryhti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1800" dirty="0"/>
              <a:t>VOOKA, projektipäällikkö</a:t>
            </a:r>
            <a:r>
              <a:rPr lang="fi-FI" sz="1800" dirty="0">
                <a:cs typeface="Arial"/>
              </a:rPr>
              <a:t> Kaarina Vartiainen</a:t>
            </a:r>
            <a:br>
              <a:rPr lang="fi-FI" sz="1800" dirty="0">
                <a:cs typeface="Arial"/>
              </a:rPr>
            </a:br>
            <a:r>
              <a:rPr lang="fi-FI" sz="1800" dirty="0">
                <a:cs typeface="Arial"/>
              </a:rPr>
              <a:t>Suomen ympäristökeskus (Syke)</a:t>
            </a:r>
            <a:br>
              <a:rPr lang="en-US" sz="1800" dirty="0">
                <a:cs typeface="Arial"/>
              </a:rPr>
            </a:br>
            <a:r>
              <a:rPr lang="fi-FI" sz="1800" dirty="0">
                <a:cs typeface="Arial"/>
              </a:rPr>
              <a:t>etunimi.sukunimi@syke.fi</a:t>
            </a:r>
          </a:p>
          <a:p>
            <a:pPr marL="0" indent="0">
              <a:buNone/>
            </a:pPr>
            <a:endParaRPr lang="fi-FI" sz="1800" dirty="0">
              <a:cs typeface="Arial"/>
            </a:endParaRPr>
          </a:p>
          <a:p>
            <a:pPr marL="0" indent="0">
              <a:buNone/>
            </a:pPr>
            <a:r>
              <a:rPr lang="fi-FI" sz="1800" dirty="0"/>
              <a:t>Ryhti, projektipäällikkö Seija Lonka</a:t>
            </a:r>
            <a:br>
              <a:rPr lang="fi-FI" sz="1800" dirty="0">
                <a:cs typeface="Arial"/>
              </a:rPr>
            </a:br>
            <a:r>
              <a:rPr lang="fi-FI" sz="1800" dirty="0"/>
              <a:t>Suomen ympäristökeskus (Syke)</a:t>
            </a:r>
            <a:br>
              <a:rPr lang="fi-FI" sz="1800" dirty="0"/>
            </a:br>
            <a:r>
              <a:rPr lang="fi-FI" sz="1800" dirty="0"/>
              <a:t>etunimi.sukunimi@syke.fi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4CA0CE-EB43-494A-A5E5-358793A2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5899" y="6426058"/>
            <a:ext cx="433389" cy="204481"/>
          </a:xfrm>
        </p:spPr>
        <p:txBody>
          <a:bodyPr/>
          <a:lstStyle/>
          <a:p>
            <a:fld id="{91E53C16-2649-4D48-AFD3-9E32AB86C978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11A48B-9874-43A0-95DA-754D06795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85488" y="6426058"/>
            <a:ext cx="741215" cy="204481"/>
          </a:xfrm>
        </p:spPr>
        <p:txBody>
          <a:bodyPr/>
          <a:lstStyle/>
          <a:p>
            <a:fld id="{E40C3922-C4FF-439E-97C9-29FAF7A6197D}" type="datetime1">
              <a:rPr lang="fi-FI" smtClean="0"/>
              <a:pPr/>
              <a:t>17.11.2023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735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5">
            <a:extLst>
              <a:ext uri="{FF2B5EF4-FFF2-40B4-BE49-F238E27FC236}">
                <a16:creationId xmlns:a16="http://schemas.microsoft.com/office/drawing/2014/main" id="{BB8EBEFC-C9A0-49E0-9276-C0594492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6655939" cy="1197308"/>
          </a:xfrm>
        </p:spPr>
        <p:txBody>
          <a:bodyPr/>
          <a:lstStyle/>
          <a:p>
            <a:r>
              <a:rPr lang="fi-FI" sz="2800" dirty="0"/>
              <a:t>Tavoitteena kaikkien Suomen kaavojen hakemistokartta</a:t>
            </a:r>
            <a:endParaRPr lang="en-GB" sz="2800" dirty="0"/>
          </a:p>
        </p:txBody>
      </p:sp>
      <p:sp>
        <p:nvSpPr>
          <p:cNvPr id="6" name="Content Placeholder 16">
            <a:extLst>
              <a:ext uri="{FF2B5EF4-FFF2-40B4-BE49-F238E27FC236}">
                <a16:creationId xmlns:a16="http://schemas.microsoft.com/office/drawing/2014/main" id="{5BDC0945-4CA9-4B04-BB8F-DFCD3CA94F6B}"/>
              </a:ext>
            </a:extLst>
          </p:cNvPr>
          <p:cNvSpPr txBox="1">
            <a:spLocks/>
          </p:cNvSpPr>
          <p:nvPr/>
        </p:nvSpPr>
        <p:spPr>
          <a:xfrm>
            <a:off x="891980" y="2344755"/>
            <a:ext cx="6655940" cy="46925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000" kern="1200" spc="-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7188" indent="-176213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38163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5963" indent="-1778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Tavoitteena on ratkaista, miten viedä valtakunnalliseen </a:t>
            </a:r>
            <a:r>
              <a:rPr lang="fi-FI" dirty="0">
                <a:hlinkClick r:id="rId2"/>
              </a:rPr>
              <a:t>tietomallimuotoon</a:t>
            </a:r>
            <a:r>
              <a:rPr lang="fi-FI" dirty="0"/>
              <a:t> voimassa olevien asema- ja yleiskaavojen kaavarajat ja siirtää ne rakennetun ympäristön tietojärjestelmään (Ryhti). </a:t>
            </a:r>
          </a:p>
          <a:p>
            <a:r>
              <a:rPr lang="fi-FI" dirty="0"/>
              <a:t>Lopputuloksena on kaavojen vektorimuotoinen hakemistokartta, johon on linkitetty rasterimuotoiset kaavakartat ja asiakirjat. </a:t>
            </a:r>
          </a:p>
          <a:p>
            <a:endParaRPr lang="en-GB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4CA0CE-EB43-494A-A5E5-358793A2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5899" y="6426058"/>
            <a:ext cx="433389" cy="204481"/>
          </a:xfrm>
        </p:spPr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11A48B-9874-43A0-95DA-754D06795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85488" y="6426058"/>
            <a:ext cx="741215" cy="204481"/>
          </a:xfrm>
        </p:spPr>
        <p:txBody>
          <a:bodyPr/>
          <a:lstStyle/>
          <a:p>
            <a:fld id="{E40C3922-C4FF-439E-97C9-29FAF7A6197D}" type="datetime1">
              <a:rPr lang="fi-FI" smtClean="0"/>
              <a:pPr/>
              <a:t>17.11.2023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245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5">
            <a:extLst>
              <a:ext uri="{FF2B5EF4-FFF2-40B4-BE49-F238E27FC236}">
                <a16:creationId xmlns:a16="http://schemas.microsoft.com/office/drawing/2014/main" id="{BB8EBEFC-C9A0-49E0-9276-C0594492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6655939" cy="1197308"/>
          </a:xfrm>
        </p:spPr>
        <p:txBody>
          <a:bodyPr/>
          <a:lstStyle/>
          <a:p>
            <a:r>
              <a:rPr lang="fi-FI" sz="2800" dirty="0"/>
              <a:t>Hanke etenee vaiheittain</a:t>
            </a:r>
            <a:endParaRPr lang="en-GB" sz="2800" dirty="0"/>
          </a:p>
        </p:txBody>
      </p:sp>
      <p:sp>
        <p:nvSpPr>
          <p:cNvPr id="6" name="Content Placeholder 16">
            <a:extLst>
              <a:ext uri="{FF2B5EF4-FFF2-40B4-BE49-F238E27FC236}">
                <a16:creationId xmlns:a16="http://schemas.microsoft.com/office/drawing/2014/main" id="{5BDC0945-4CA9-4B04-BB8F-DFCD3CA94F6B}"/>
              </a:ext>
            </a:extLst>
          </p:cNvPr>
          <p:cNvSpPr txBox="1">
            <a:spLocks/>
          </p:cNvSpPr>
          <p:nvPr/>
        </p:nvSpPr>
        <p:spPr>
          <a:xfrm>
            <a:off x="900000" y="2299932"/>
            <a:ext cx="6585529" cy="42622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000" kern="1200" spc="-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7188" indent="-176213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38163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5963" indent="-1778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Käynnistyi Etelä-Savon pilotilla 06/2022–02/2023. </a:t>
            </a:r>
          </a:p>
          <a:p>
            <a:pPr lvl="2"/>
            <a:r>
              <a:rPr lang="fi-FI" dirty="0"/>
              <a:t>Pilotti toteutettiin yhteistyössä Etelä-Savon 12 kunnan ja ELY-keskuksen kanssa.</a:t>
            </a:r>
          </a:p>
          <a:p>
            <a:r>
              <a:rPr lang="fi-FI" dirty="0"/>
              <a:t>Hanke jatkuu parhaillaan Pohjois-Savossa yhdessä 19 kunnan kanssa. </a:t>
            </a:r>
          </a:p>
          <a:p>
            <a:r>
              <a:rPr lang="fi-FI" dirty="0"/>
              <a:t>Vuodet 2024-2028: Työ laajenee vaiheittain muille alueille.</a:t>
            </a:r>
          </a:p>
          <a:p>
            <a:pPr lvl="2"/>
            <a:r>
              <a:rPr lang="fi-FI" dirty="0"/>
              <a:t>Toteutukseen vaikuttavat VOOKA-hankkeen saama rahoitus ja kunnille mahdollisesti myönnettävät avustukset.</a:t>
            </a:r>
          </a:p>
          <a:p>
            <a:r>
              <a:rPr lang="fi-FI" dirty="0"/>
              <a:t>Tavoitteena on saada valtakunnallinen aineisto tietojärjestelmään 1.1.2029 mennessä. </a:t>
            </a:r>
          </a:p>
          <a:p>
            <a:endParaRPr lang="en-GB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4CA0CE-EB43-494A-A5E5-358793A2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5899" y="6426058"/>
            <a:ext cx="433389" cy="204481"/>
          </a:xfrm>
        </p:spPr>
        <p:txBody>
          <a:bodyPr/>
          <a:lstStyle/>
          <a:p>
            <a:fld id="{91E53C16-2649-4D48-AFD3-9E32AB86C978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11A48B-9874-43A0-95DA-754D06795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85488" y="6426058"/>
            <a:ext cx="741215" cy="204481"/>
          </a:xfrm>
        </p:spPr>
        <p:txBody>
          <a:bodyPr/>
          <a:lstStyle/>
          <a:p>
            <a:fld id="{E40C3922-C4FF-439E-97C9-29FAF7A6197D}" type="datetime1">
              <a:rPr lang="fi-FI" smtClean="0"/>
              <a:pPr/>
              <a:t>17.11.2023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000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11A48B-9874-43A0-95DA-754D06795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85488" y="6426058"/>
            <a:ext cx="741215" cy="204481"/>
          </a:xfrm>
        </p:spPr>
        <p:txBody>
          <a:bodyPr/>
          <a:lstStyle/>
          <a:p>
            <a:fld id="{E40C3922-C4FF-439E-97C9-29FAF7A6197D}" type="datetime1">
              <a:rPr lang="fi-FI" smtClean="0"/>
              <a:pPr/>
              <a:t>17.11.2023</a:t>
            </a:fld>
            <a:endParaRPr lang="fi-FI" dirty="0"/>
          </a:p>
        </p:txBody>
      </p:sp>
      <p:sp>
        <p:nvSpPr>
          <p:cNvPr id="7" name="Title 15">
            <a:extLst>
              <a:ext uri="{FF2B5EF4-FFF2-40B4-BE49-F238E27FC236}">
                <a16:creationId xmlns:a16="http://schemas.microsoft.com/office/drawing/2014/main" id="{BB8EBEFC-C9A0-49E0-9276-C0594492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6655939" cy="1197308"/>
          </a:xfrm>
        </p:spPr>
        <p:txBody>
          <a:bodyPr/>
          <a:lstStyle/>
          <a:p>
            <a:r>
              <a:rPr lang="fi-FI" sz="2800" dirty="0"/>
              <a:t>Aineistojen laatu varmistetaan kuntien kanssa</a:t>
            </a:r>
            <a:endParaRPr lang="en-GB" sz="2800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CD77B005-F6E7-417E-875A-15F1E9DCB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470719"/>
            <a:ext cx="6655939" cy="3855600"/>
          </a:xfrm>
        </p:spPr>
        <p:txBody>
          <a:bodyPr/>
          <a:lstStyle/>
          <a:p>
            <a:r>
              <a:rPr lang="fi-FI" dirty="0"/>
              <a:t>Projektia koordinoi Suomen ympäristökeskus (Syke) yhteistyössä ympäristöministeriön kanssa. </a:t>
            </a:r>
          </a:p>
          <a:p>
            <a:r>
              <a:rPr lang="fi-FI" dirty="0"/>
              <a:t>Etelä- ja Pohjois-Savon toteutus hankittu konsulttityönä. </a:t>
            </a:r>
          </a:p>
          <a:p>
            <a:r>
              <a:rPr lang="fi-FI" dirty="0"/>
              <a:t>Hankkeen tärkein sidosryhmä ovat kaavoituksesta vastaavat kunnat, joiden kanssa yhteistyössä varmistetaan aineistojen laatu ja kattavuus. </a:t>
            </a:r>
          </a:p>
          <a:p>
            <a:r>
              <a:rPr lang="fi-FI" dirty="0"/>
              <a:t>Lisäksi sidosryhmiksi on tunnistettu Kuntaliitto ja projektista kiinnostuneet valtion toimijat ja virastot, kuten Maanmittauslaitos, ELY-keskukset ja Puolustusvoimat.</a:t>
            </a:r>
          </a:p>
          <a:p>
            <a:endParaRPr lang="en-GB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4CA0CE-EB43-494A-A5E5-358793A2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5899" y="6426058"/>
            <a:ext cx="433389" cy="204481"/>
          </a:xfrm>
        </p:spPr>
        <p:txBody>
          <a:bodyPr/>
          <a:lstStyle/>
          <a:p>
            <a:fld id="{91E53C16-2649-4D48-AFD3-9E32AB86C978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870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D0D12933-9C83-4CC9-ADF4-5C3082CF7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VOOKA-pilotin toteutus 2022–2023</a:t>
            </a:r>
            <a:endParaRPr lang="en-GB" sz="280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84F8D3-E409-4FD9-8A33-138BB9E88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230016"/>
            <a:ext cx="6827576" cy="4484549"/>
          </a:xfrm>
        </p:spPr>
        <p:txBody>
          <a:bodyPr/>
          <a:lstStyle/>
          <a:p>
            <a:r>
              <a:rPr lang="fi-FI" sz="1800" dirty="0"/>
              <a:t>Pilottikohteena Etelä-Savon alueen kunnat.</a:t>
            </a:r>
          </a:p>
          <a:p>
            <a:r>
              <a:rPr lang="fi-FI" sz="1800" dirty="0"/>
              <a:t>Työn aikana kansalliseen tietomallimuotoon vietiin osallistujakuntien noin 2700 voimassa olevaa asema-, yleis- ja rantakaavaa.</a:t>
            </a:r>
          </a:p>
          <a:p>
            <a:r>
              <a:rPr lang="fi-FI" sz="1800" dirty="0"/>
              <a:t>Kaavarajoihin (kaavaindeksi) linkitettiin rasterimuotoiset kaavakartat ja asiakirjat.</a:t>
            </a:r>
          </a:p>
          <a:p>
            <a:r>
              <a:rPr lang="fi-FI" sz="1800" dirty="0"/>
              <a:t>Pilotissa kerättiin kokemuksia muun muassa prosessin sujuvuudesta konsultin kanssa, käytettävistä lähtöaineistoista, tuotettavan aineiston tarkkuudesta, tarvittavista ohjeistuksista ja </a:t>
            </a:r>
            <a:r>
              <a:rPr lang="fi-FI" sz="1800" dirty="0" err="1"/>
              <a:t>Syken</a:t>
            </a:r>
            <a:r>
              <a:rPr lang="fi-FI" sz="1800" dirty="0"/>
              <a:t> koordinointityön määrästä.</a:t>
            </a:r>
          </a:p>
          <a:p>
            <a:r>
              <a:rPr lang="fi-FI" sz="1800" dirty="0"/>
              <a:t>Pilotissa tuotettu materiaali löytyy </a:t>
            </a:r>
            <a:r>
              <a:rPr lang="fi-FI" sz="1800" dirty="0" err="1"/>
              <a:t>VOOKAn</a:t>
            </a:r>
            <a:r>
              <a:rPr lang="fi-FI" sz="1800" dirty="0"/>
              <a:t> verkkosivuilta.</a:t>
            </a:r>
          </a:p>
          <a:p>
            <a:r>
              <a:rPr lang="fi-FI" sz="1800" dirty="0"/>
              <a:t>Pilotin toteutuksesta vastasi konsultti eli </a:t>
            </a:r>
            <a:r>
              <a:rPr lang="fi-FI" sz="1800" dirty="0" err="1"/>
              <a:t>Ubisplan</a:t>
            </a:r>
            <a:r>
              <a:rPr lang="fi-FI" sz="1800" dirty="0"/>
              <a:t>-ryhmittymä, johon kuuluivat yritykset </a:t>
            </a:r>
            <a:r>
              <a:rPr lang="fi-FI" sz="1800" dirty="0" err="1"/>
              <a:t>Ubigu</a:t>
            </a:r>
            <a:r>
              <a:rPr lang="fi-FI" sz="1800" dirty="0"/>
              <a:t>, </a:t>
            </a:r>
            <a:r>
              <a:rPr lang="fi-FI" sz="1800" dirty="0" err="1"/>
              <a:t>Gispo</a:t>
            </a:r>
            <a:r>
              <a:rPr lang="fi-FI" sz="1800" dirty="0"/>
              <a:t> ja </a:t>
            </a:r>
            <a:r>
              <a:rPr lang="fi-FI" sz="1800" dirty="0" err="1"/>
              <a:t>Plandisain</a:t>
            </a:r>
            <a:r>
              <a:rPr lang="fi-FI" sz="1800" dirty="0"/>
              <a:t>.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11A48B-9874-43A0-95DA-754D06795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85488" y="6426058"/>
            <a:ext cx="741215" cy="204481"/>
          </a:xfrm>
        </p:spPr>
        <p:txBody>
          <a:bodyPr/>
          <a:lstStyle/>
          <a:p>
            <a:fld id="{E40C3922-C4FF-439E-97C9-29FAF7A6197D}" type="datetime1">
              <a:rPr lang="fi-FI" smtClean="0"/>
              <a:pPr/>
              <a:t>17.11.2023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4CA0CE-EB43-494A-A5E5-358793A2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5899" y="6426058"/>
            <a:ext cx="433389" cy="204481"/>
          </a:xfrm>
        </p:spPr>
        <p:txBody>
          <a:bodyPr/>
          <a:lstStyle/>
          <a:p>
            <a:fld id="{91E53C16-2649-4D48-AFD3-9E32AB86C978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601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0332f299bf_0_3"/>
          <p:cNvSpPr txBox="1">
            <a:spLocks noGrp="1"/>
          </p:cNvSpPr>
          <p:nvPr>
            <p:ph type="title"/>
          </p:nvPr>
        </p:nvSpPr>
        <p:spPr>
          <a:xfrm>
            <a:off x="900000" y="854869"/>
            <a:ext cx="5617341" cy="122554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400" dirty="0"/>
              <a:t>Pilotin tuloksena yhtenäiset kaava-aineistot</a:t>
            </a:r>
          </a:p>
        </p:txBody>
      </p:sp>
      <p:sp>
        <p:nvSpPr>
          <p:cNvPr id="226" name="Google Shape;226;g20332f299bf_0_3"/>
          <p:cNvSpPr txBox="1">
            <a:spLocks noGrp="1"/>
          </p:cNvSpPr>
          <p:nvPr>
            <p:ph type="body" idx="1"/>
          </p:nvPr>
        </p:nvSpPr>
        <p:spPr>
          <a:xfrm>
            <a:off x="869332" y="2158450"/>
            <a:ext cx="5648009" cy="146329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fi-FI" dirty="0"/>
              <a:t>Aineistossa on tunnus, muut tunnistetiedot ja linkitetty rasterimuotoiset kaavakartat ja asiakirjat rakennetun ympäristön tietojärjestelmään vientiä varten.</a:t>
            </a:r>
          </a:p>
        </p:txBody>
      </p:sp>
      <p:sp>
        <p:nvSpPr>
          <p:cNvPr id="227" name="Google Shape;227;g20332f299bf_0_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645899" y="6426058"/>
            <a:ext cx="433500" cy="204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pic>
        <p:nvPicPr>
          <p:cNvPr id="228" name="Google Shape;228;g20332f299bf_0_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1325" y="728675"/>
            <a:ext cx="4814575" cy="582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0332f299bf_0_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91074" y="3429000"/>
            <a:ext cx="2647950" cy="290061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0" name="Google Shape;230;g20332f299bf_0_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138521" y="3254015"/>
            <a:ext cx="1569234" cy="1033623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Google Shape;226;g20332f299bf_0_3">
            <a:extLst>
              <a:ext uri="{FF2B5EF4-FFF2-40B4-BE49-F238E27FC236}">
                <a16:creationId xmlns:a16="http://schemas.microsoft.com/office/drawing/2014/main" id="{AC369AA0-7189-BC57-1C82-59E2E13DD628}"/>
              </a:ext>
            </a:extLst>
          </p:cNvPr>
          <p:cNvSpPr txBox="1">
            <a:spLocks/>
          </p:cNvSpPr>
          <p:nvPr/>
        </p:nvSpPr>
        <p:spPr>
          <a:xfrm>
            <a:off x="900000" y="3621741"/>
            <a:ext cx="2510362" cy="3844681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0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7188" indent="-176213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38163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15963" indent="-1778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Pääosasta kaavaindeksejä mukana jokin kaavaliite. Liitetiedosto saatiin 94%:</a:t>
            </a:r>
            <a:r>
              <a:rPr lang="fi-FI" dirty="0" err="1"/>
              <a:t>sta</a:t>
            </a:r>
            <a:r>
              <a:rPr lang="fi-FI" dirty="0"/>
              <a:t> ja noin 6%:n osalta ei saatu mitään liitettä.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D0D12933-9C83-4CC9-ADF4-5C3082CF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532139"/>
            <a:ext cx="6655939" cy="1197308"/>
          </a:xfrm>
        </p:spPr>
        <p:txBody>
          <a:bodyPr/>
          <a:lstStyle/>
          <a:p>
            <a:r>
              <a:rPr lang="fi-FI" sz="2800" dirty="0"/>
              <a:t>Pohjois-Savon toteutus 2023–2024</a:t>
            </a:r>
            <a:endParaRPr lang="en-GB" sz="280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84F8D3-E409-4FD9-8A33-138BB9E88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912908"/>
            <a:ext cx="6881731" cy="4717631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dirty="0"/>
              <a:t>Pohjois-Savossa on 19 kuntaa, joissa on voimassa noin 300 yleiskaavaa ja 2800 asemakaavaa.</a:t>
            </a:r>
          </a:p>
          <a:p>
            <a:r>
              <a:rPr lang="fi-FI" dirty="0"/>
              <a:t>Työssä hyödynnetään ja sovelletaan pilottivaiheen ohjeita ja tuotettua avointa ohjelmistokoodia sekä jatkokehitetään pilottivaiheessa ja tässä toteutuksessa tunnistettavia tarpeita. </a:t>
            </a:r>
          </a:p>
          <a:p>
            <a:r>
              <a:rPr lang="fi-FI" dirty="0"/>
              <a:t>Työt aloitettiin kesäkuussa ja kaava-aineistojen toimituksen määräpäivä oli marraskuun alussa.</a:t>
            </a:r>
          </a:p>
          <a:p>
            <a:r>
              <a:rPr lang="fi-FI" dirty="0"/>
              <a:t>Kaava-aineistojen osalta saavutettiin lähes 70 % aineistokattavuus verrattuna koko maakunnan voimassa oleviin kaavoihin.</a:t>
            </a:r>
          </a:p>
          <a:p>
            <a:r>
              <a:rPr lang="fi-FI" dirty="0"/>
              <a:t>Konsulttina samat yritykset kuin Etelä-Savossa: </a:t>
            </a:r>
            <a:r>
              <a:rPr lang="fi-FI" dirty="0" err="1"/>
              <a:t>Ubigu</a:t>
            </a:r>
            <a:r>
              <a:rPr lang="fi-FI" dirty="0"/>
              <a:t> Oy, </a:t>
            </a:r>
            <a:r>
              <a:rPr lang="fi-FI" dirty="0" err="1"/>
              <a:t>Gispo</a:t>
            </a:r>
            <a:r>
              <a:rPr lang="fi-FI" dirty="0"/>
              <a:t> Oy ja </a:t>
            </a:r>
            <a:r>
              <a:rPr lang="fi-FI" dirty="0" err="1"/>
              <a:t>PlanDisain</a:t>
            </a:r>
            <a:r>
              <a:rPr lang="fi-FI" dirty="0"/>
              <a:t> Oy 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11A48B-9874-43A0-95DA-754D06795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85488" y="6426058"/>
            <a:ext cx="741215" cy="204481"/>
          </a:xfrm>
        </p:spPr>
        <p:txBody>
          <a:bodyPr/>
          <a:lstStyle/>
          <a:p>
            <a:fld id="{E40C3922-C4FF-439E-97C9-29FAF7A6197D}" type="datetime1">
              <a:rPr lang="fi-FI" smtClean="0"/>
              <a:pPr/>
              <a:t>17.11.2023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4CA0CE-EB43-494A-A5E5-358793A2A6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5899" y="6426058"/>
            <a:ext cx="433389" cy="204481"/>
          </a:xfrm>
        </p:spPr>
        <p:txBody>
          <a:bodyPr/>
          <a:lstStyle/>
          <a:p>
            <a:fld id="{91E53C16-2649-4D48-AFD3-9E32AB86C978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190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D0D12933-9C83-4CC9-ADF4-5C3082CF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532139"/>
            <a:ext cx="6655939" cy="1197308"/>
          </a:xfrm>
        </p:spPr>
        <p:txBody>
          <a:bodyPr/>
          <a:lstStyle/>
          <a:p>
            <a:r>
              <a:rPr lang="fi-FI" sz="2800" dirty="0"/>
              <a:t>Pohjois-Savon toteutus 2023-2024</a:t>
            </a:r>
            <a:endParaRPr lang="en-GB" sz="280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84F8D3-E409-4FD9-8A33-138BB9E88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912908"/>
            <a:ext cx="6881731" cy="4717631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dirty="0"/>
              <a:t>Pohjois-Savon kaava-aineisto-osuus valmistuu tammikuun lopussa 2024. </a:t>
            </a:r>
          </a:p>
          <a:p>
            <a:r>
              <a:rPr lang="fi-FI" dirty="0"/>
              <a:t>Lisäksi työssä laaditaan tekninen ohjeistus, jonka avulla kunnat voivat muodostaa itsenäisesti VOOKA-projekteissa muodostetun tyyppistä aineistoa, ja toimittaa tätä itsenäisesti rakennetun ympäristön tietojärjestelmään (Ryhti).</a:t>
            </a:r>
          </a:p>
          <a:p>
            <a:r>
              <a:rPr lang="fi-FI" dirty="0"/>
              <a:t>Tekninen ohjeistus valmistuu maaliskuun 2024 lopussa</a:t>
            </a:r>
          </a:p>
          <a:p>
            <a:r>
              <a:rPr lang="fi-FI" dirty="0"/>
              <a:t>Kaikki materiaalit julkaistaan </a:t>
            </a:r>
            <a:r>
              <a:rPr lang="fi-FI" dirty="0" err="1"/>
              <a:t>VOOKAn</a:t>
            </a:r>
            <a:r>
              <a:rPr lang="fi-FI" dirty="0"/>
              <a:t> verkkosivuilla.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11A48B-9874-43A0-95DA-754D06795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85488" y="6426058"/>
            <a:ext cx="741215" cy="204481"/>
          </a:xfrm>
        </p:spPr>
        <p:txBody>
          <a:bodyPr/>
          <a:lstStyle/>
          <a:p>
            <a:fld id="{E40C3922-C4FF-439E-97C9-29FAF7A6197D}" type="datetime1">
              <a:rPr lang="fi-FI" smtClean="0"/>
              <a:pPr/>
              <a:t>17.11.2023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4CA0CE-EB43-494A-A5E5-358793A2A6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5899" y="6426058"/>
            <a:ext cx="433389" cy="204481"/>
          </a:xfrm>
        </p:spPr>
        <p:txBody>
          <a:bodyPr/>
          <a:lstStyle/>
          <a:p>
            <a:fld id="{91E53C16-2649-4D48-AFD3-9E32AB86C978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3921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D0D12933-9C83-4CC9-ADF4-5C3082CF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532139"/>
            <a:ext cx="6655939" cy="1197308"/>
          </a:xfrm>
        </p:spPr>
        <p:txBody>
          <a:bodyPr/>
          <a:lstStyle/>
          <a:p>
            <a:r>
              <a:rPr lang="fi-FI" sz="2800" dirty="0"/>
              <a:t>Havaintoja kaavatietojen keruusta Savon toteutusten perusteella</a:t>
            </a:r>
            <a:endParaRPr lang="en-GB" sz="2800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C84F8D3-E409-4FD9-8A33-138BB9E88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912908"/>
            <a:ext cx="6881731" cy="4717631"/>
          </a:xfrm>
        </p:spPr>
        <p:txBody>
          <a:bodyPr vert="horz" lIns="0" tIns="0" rIns="0" bIns="0" rtlCol="0" anchor="t">
            <a:noAutofit/>
          </a:bodyPr>
          <a:lstStyle/>
          <a:p>
            <a:pPr>
              <a:buSzPts val="1800"/>
            </a:pPr>
            <a:r>
              <a:rPr lang="fi-FI" dirty="0"/>
              <a:t>Kunnilla on hyvin erilaiset resurssit toimittaa / ylläpitää omia tietoja.</a:t>
            </a:r>
          </a:p>
          <a:p>
            <a:pPr>
              <a:buSzPts val="1800"/>
            </a:pPr>
            <a:r>
              <a:rPr lang="fi-FI" dirty="0"/>
              <a:t>Kaavaindeksejä ei ole aina lainkaan vektorimuodossa tai kaavakarttoja skannattuna. </a:t>
            </a:r>
          </a:p>
          <a:p>
            <a:pPr>
              <a:buSzPts val="1800"/>
            </a:pPr>
            <a:r>
              <a:rPr lang="fi-FI" dirty="0"/>
              <a:t>Kaavojen tulkinta on useissa tilanteissa haastavaa, kun lainsäädäntö on muuttunut vuosien saatossa.</a:t>
            </a:r>
          </a:p>
          <a:p>
            <a:pPr>
              <a:buSzPts val="1800"/>
            </a:pPr>
            <a:r>
              <a:rPr lang="fi-FI" dirty="0"/>
              <a:t>Tiedon tuotanto on usein pienissä kunnissa ulkoistettu.</a:t>
            </a:r>
          </a:p>
          <a:p>
            <a:pPr>
              <a:buSzPts val="1800"/>
            </a:pPr>
            <a:r>
              <a:rPr lang="fi-FI" dirty="0"/>
              <a:t>Maanmittauslaitoksen kiinteistötietojärjestelmän aineisto on laadultaan hyvä.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11A48B-9874-43A0-95DA-754D06795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85488" y="6426058"/>
            <a:ext cx="741215" cy="204481"/>
          </a:xfrm>
        </p:spPr>
        <p:txBody>
          <a:bodyPr/>
          <a:lstStyle/>
          <a:p>
            <a:fld id="{E40C3922-C4FF-439E-97C9-29FAF7A6197D}" type="datetime1">
              <a:rPr lang="fi-FI" smtClean="0"/>
              <a:pPr/>
              <a:t>17.11.2023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4CA0CE-EB43-494A-A5E5-358793A2A6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5899" y="6426058"/>
            <a:ext cx="433389" cy="204481"/>
          </a:xfrm>
        </p:spPr>
        <p:txBody>
          <a:bodyPr/>
          <a:lstStyle/>
          <a:p>
            <a:fld id="{91E53C16-2649-4D48-AFD3-9E32AB86C978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3654515"/>
      </p:ext>
    </p:extLst>
  </p:cSld>
  <p:clrMapOvr>
    <a:masterClrMapping/>
  </p:clrMapOvr>
</p:sld>
</file>

<file path=ppt/theme/theme1.xml><?xml version="1.0" encoding="utf-8"?>
<a:theme xmlns:a="http://schemas.openxmlformats.org/drawingml/2006/main" name="Ryhti">
  <a:themeElements>
    <a:clrScheme name="Ryhti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53746"/>
      </a:accent1>
      <a:accent2>
        <a:srgbClr val="C66E4E"/>
      </a:accent2>
      <a:accent3>
        <a:srgbClr val="ECC7CD"/>
      </a:accent3>
      <a:accent4>
        <a:srgbClr val="2C5234"/>
      </a:accent4>
      <a:accent5>
        <a:srgbClr val="BAD4DB"/>
      </a:accent5>
      <a:accent6>
        <a:srgbClr val="E0C09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YHTI_esitypohja_v2021-02-17 b.potx" id="{C971A0FE-77AE-4092-BA36-19458E27B293}" vid="{08C7BF61-2802-4149-98B2-C80ED08CDC2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RYHTI_esityspohja_2021 (1)</Template>
  <TotalTime>0</TotalTime>
  <Words>592</Words>
  <Application>Microsoft Office PowerPoint</Application>
  <PresentationFormat>Widescreen</PresentationFormat>
  <Paragraphs>77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Ryhti</vt:lpstr>
      <vt:lpstr>Voimassa olevat kaavat rakennetun ympäristön tietojärjestelmään (VOOKA)</vt:lpstr>
      <vt:lpstr>Tavoitteena kaikkien Suomen kaavojen hakemistokartta</vt:lpstr>
      <vt:lpstr>Hanke etenee vaiheittain</vt:lpstr>
      <vt:lpstr>Aineistojen laatu varmistetaan kuntien kanssa</vt:lpstr>
      <vt:lpstr>VOOKA-pilotin toteutus 2022–2023</vt:lpstr>
      <vt:lpstr>Pilotin tuloksena yhtenäiset kaava-aineistot</vt:lpstr>
      <vt:lpstr>Pohjois-Savon toteutus 2023–2024</vt:lpstr>
      <vt:lpstr>Pohjois-Savon toteutus 2023-2024</vt:lpstr>
      <vt:lpstr>Havaintoja kaavatietojen keruusta Savon toteutusten perusteella</vt:lpstr>
      <vt:lpstr>Yhteistyötä muiden hankkeiden kanssa</vt:lpstr>
      <vt:lpstr>Lisätietoja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2023-11-17T14:48:25Z</dcterms:created>
  <dcterms:modified xsi:type="dcterms:W3CDTF">2023-11-17T14:48:37Z</dcterms:modified>
</cp:coreProperties>
</file>