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sldIdLst>
    <p:sldId id="287" r:id="rId5"/>
    <p:sldId id="28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6347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E5"/>
    <a:srgbClr val="C66E4E"/>
    <a:srgbClr val="253746"/>
    <a:srgbClr val="BF9474"/>
    <a:srgbClr val="2C5234"/>
    <a:srgbClr val="236192"/>
    <a:srgbClr val="FF585D"/>
    <a:srgbClr val="B9D3DC"/>
    <a:srgbClr val="8F993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c2456b2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fc2456b24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fc2456b24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c2456b24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fc2456b245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fc2456b245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332f299b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0332f299b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0332f299b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c2456b24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c2456b245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fc2456b245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c2456b24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fc2456b245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fc2456b245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79d43ae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179d43aee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179d43aeef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db848181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db8481814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db8481814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b890f4e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cb890f4ea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cb890f4ea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39349eb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39349eb8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039349eb8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39349eb8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39349eb8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039349eb8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39349eb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39349eb83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039349eb83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b890f4e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cb890f4ea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cb890f4ea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79d43ae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79d43aee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179d43aee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c2456b24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c2456b245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fc2456b245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b84818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b848181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db848181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ym.fi/rakennetunymparistontietojarjestelma" TargetMode="Externa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019" y="798222"/>
            <a:ext cx="6321669" cy="2809829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1019" y="3869927"/>
            <a:ext cx="6321669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9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pc="0" dirty="0"/>
              <a:t>Tähän </a:t>
            </a:r>
            <a:r>
              <a:rPr lang="fi-FI" spc="0" dirty="0" err="1"/>
              <a:t>pp.kk.vvvv</a:t>
            </a:r>
            <a:r>
              <a:rPr lang="fi-FI" spc="0" dirty="0"/>
              <a:t> | tai muuta lisätietoa.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530C670F-5D03-4003-B2AF-299C2A1D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46305" y="0"/>
            <a:ext cx="4046895" cy="6858000"/>
            <a:chOff x="8146305" y="0"/>
            <a:chExt cx="4046895" cy="6858000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9BD1EC33-2851-4411-A6B3-6201619F8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27838" y="4131977"/>
              <a:ext cx="1965362" cy="2726023"/>
            </a:xfrm>
            <a:prstGeom prst="rect">
              <a:avLst/>
            </a:prstGeom>
            <a:solidFill>
              <a:srgbClr val="24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1AF13EB-4424-439F-B5AB-BC9621807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6305" y="4131977"/>
              <a:ext cx="2081533" cy="2726023"/>
            </a:xfrm>
            <a:custGeom>
              <a:avLst/>
              <a:gdLst>
                <a:gd name="T0" fmla="*/ 36 w 11565"/>
                <a:gd name="T1" fmla="*/ 7915 h 15147"/>
                <a:gd name="T2" fmla="*/ 3651 w 11565"/>
                <a:gd name="T3" fmla="*/ 11530 h 15147"/>
                <a:gd name="T4" fmla="*/ 36 w 11565"/>
                <a:gd name="T5" fmla="*/ 15145 h 15147"/>
                <a:gd name="T6" fmla="*/ 0 w 11565"/>
                <a:gd name="T7" fmla="*/ 15144 h 15147"/>
                <a:gd name="T8" fmla="*/ 0 w 11565"/>
                <a:gd name="T9" fmla="*/ 15147 h 15147"/>
                <a:gd name="T10" fmla="*/ 10986 w 11565"/>
                <a:gd name="T11" fmla="*/ 15147 h 15147"/>
                <a:gd name="T12" fmla="*/ 11565 w 11565"/>
                <a:gd name="T13" fmla="*/ 11530 h 15147"/>
                <a:gd name="T14" fmla="*/ 36 w 11565"/>
                <a:gd name="T15" fmla="*/ 0 h 15147"/>
                <a:gd name="T16" fmla="*/ 0 w 11565"/>
                <a:gd name="T17" fmla="*/ 1 h 15147"/>
                <a:gd name="T18" fmla="*/ 0 w 11565"/>
                <a:gd name="T19" fmla="*/ 7915 h 15147"/>
                <a:gd name="T20" fmla="*/ 36 w 11565"/>
                <a:gd name="T21" fmla="*/ 7915 h 15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5" h="15147">
                  <a:moveTo>
                    <a:pt x="36" y="7915"/>
                  </a:moveTo>
                  <a:cubicBezTo>
                    <a:pt x="2029" y="7915"/>
                    <a:pt x="3651" y="9536"/>
                    <a:pt x="3651" y="11530"/>
                  </a:cubicBezTo>
                  <a:cubicBezTo>
                    <a:pt x="3651" y="13523"/>
                    <a:pt x="2029" y="15145"/>
                    <a:pt x="36" y="15145"/>
                  </a:cubicBezTo>
                  <a:cubicBezTo>
                    <a:pt x="24" y="15145"/>
                    <a:pt x="12" y="15144"/>
                    <a:pt x="0" y="15144"/>
                  </a:cubicBezTo>
                  <a:lnTo>
                    <a:pt x="0" y="15147"/>
                  </a:lnTo>
                  <a:lnTo>
                    <a:pt x="10986" y="15147"/>
                  </a:lnTo>
                  <a:cubicBezTo>
                    <a:pt x="11361" y="14009"/>
                    <a:pt x="11565" y="12793"/>
                    <a:pt x="11565" y="11530"/>
                  </a:cubicBezTo>
                  <a:cubicBezTo>
                    <a:pt x="11565" y="5162"/>
                    <a:pt x="6403" y="0"/>
                    <a:pt x="36" y="0"/>
                  </a:cubicBezTo>
                  <a:cubicBezTo>
                    <a:pt x="24" y="0"/>
                    <a:pt x="12" y="1"/>
                    <a:pt x="0" y="1"/>
                  </a:cubicBezTo>
                  <a:lnTo>
                    <a:pt x="0" y="7915"/>
                  </a:lnTo>
                  <a:cubicBezTo>
                    <a:pt x="12" y="7915"/>
                    <a:pt x="24" y="7915"/>
                    <a:pt x="36" y="7915"/>
                  </a:cubicBez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227B23C7-F73F-45BD-A013-DD3EE886E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6305" y="0"/>
              <a:ext cx="4046895" cy="4131977"/>
            </a:xfrm>
            <a:prstGeom prst="rect">
              <a:avLst/>
            </a:prstGeom>
            <a:solidFill>
              <a:srgbClr val="C76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871684F-E05F-451D-9E71-621B0FF5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70595" y="1405954"/>
              <a:ext cx="2622604" cy="2726023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 descr="Rakennetun ympäristön tieto">
            <a:extLst>
              <a:ext uri="{FF2B5EF4-FFF2-40B4-BE49-F238E27FC236}">
                <a16:creationId xmlns:a16="http://schemas.microsoft.com/office/drawing/2014/main" id="{FFA0354D-4D76-4CFD-91C5-17C76FF3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5" y="5365901"/>
            <a:ext cx="2290167" cy="4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0000"/>
            <a:ext cx="5277582" cy="3855600"/>
          </a:xfrm>
        </p:spPr>
        <p:txBody>
          <a:bodyPr/>
          <a:lstStyle>
            <a:lvl1pPr>
              <a:lnSpc>
                <a:spcPct val="105000"/>
              </a:lnSpc>
              <a:defRPr sz="1500"/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Kuvan paikkamerkki 6" descr="Kuvapaikka">
            <a:extLst>
              <a:ext uri="{FF2B5EF4-FFF2-40B4-BE49-F238E27FC236}">
                <a16:creationId xmlns:a16="http://schemas.microsoft.com/office/drawing/2014/main" id="{D3A458B6-8FEF-4FA0-B15D-218A4D4009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9350" y="0"/>
            <a:ext cx="523265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023609F-FFB1-4EE5-93F5-AD8EC667F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792FB64-2FAE-48AC-B993-8E49F0FE4A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DF10FCA-6F67-4362-B785-D09057DA7B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 descr="Rakennetun ympäristön tieto">
            <a:extLst>
              <a:ext uri="{FF2B5EF4-FFF2-40B4-BE49-F238E27FC236}">
                <a16:creationId xmlns:a16="http://schemas.microsoft.com/office/drawing/2014/main" id="{8387F73E-34CD-498B-9489-1085AC42C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B418BB-3CE2-4E38-9482-AED2BBF7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54869"/>
            <a:ext cx="5277582" cy="1197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1099082"/>
            <a:ext cx="10198800" cy="61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Kuvan paikkamerkki 6" descr="Kuvapaikka">
            <a:extLst>
              <a:ext uri="{FF2B5EF4-FFF2-40B4-BE49-F238E27FC236}">
                <a16:creationId xmlns:a16="http://schemas.microsoft.com/office/drawing/2014/main" id="{D3A458B6-8FEF-4FA0-B15D-218A4D4009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0" y="1765738"/>
            <a:ext cx="10158384" cy="439632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521CE74-D2C5-439B-84F8-9D652D82B3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8F1AEC1-50B2-41FF-8F61-2E6B17E0CD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C38549D-FBA7-429E-85AD-BBA0BC6FF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 descr="Rakennetun ympäristön tieto">
            <a:extLst>
              <a:ext uri="{FF2B5EF4-FFF2-40B4-BE49-F238E27FC236}">
                <a16:creationId xmlns:a16="http://schemas.microsoft.com/office/drawing/2014/main" id="{8387F73E-34CD-498B-9489-1085AC42C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6" descr="Kuvapaikka">
            <a:extLst>
              <a:ext uri="{FF2B5EF4-FFF2-40B4-BE49-F238E27FC236}">
                <a16:creationId xmlns:a16="http://schemas.microsoft.com/office/drawing/2014/main" id="{D3A458B6-8FEF-4FA0-B15D-218A4D4009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023609F-FFB1-4EE5-93F5-AD8EC667F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792FB64-2FAE-48AC-B993-8E49F0FE4A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DF10FCA-6F67-4362-B785-D09057DA7B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04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AE3F2A-AE79-4E51-9C0B-FA947D2B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DF2AEC-C6CE-4D13-959D-C8BF610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DE165D-9AE1-4FAD-8400-CE802A17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 descr="Rakennetun ympäristön tieto">
            <a:extLst>
              <a:ext uri="{FF2B5EF4-FFF2-40B4-BE49-F238E27FC236}">
                <a16:creationId xmlns:a16="http://schemas.microsoft.com/office/drawing/2014/main" id="{D61D2E37-EEE6-4C98-A5EF-8607A483E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Rakennetun ympäristön tieto">
            <a:extLst>
              <a:ext uri="{FF2B5EF4-FFF2-40B4-BE49-F238E27FC236}">
                <a16:creationId xmlns:a16="http://schemas.microsoft.com/office/drawing/2014/main" id="{D6A7F987-FDA9-4500-BCB1-F14EEE829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id="{AC1DCFB2-C617-48A7-8E0F-F87223DFE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0" y="0"/>
            <a:chExt cx="12193200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67B1888-4212-4D05-91D9-3B70FC7AF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8789" y="5453637"/>
              <a:ext cx="5141768" cy="1404363"/>
            </a:xfrm>
            <a:custGeom>
              <a:avLst/>
              <a:gdLst>
                <a:gd name="T0" fmla="*/ 28558 w 28558"/>
                <a:gd name="T1" fmla="*/ 7804 h 7804"/>
                <a:gd name="T2" fmla="*/ 14279 w 28558"/>
                <a:gd name="T3" fmla="*/ 0 h 7804"/>
                <a:gd name="T4" fmla="*/ 0 w 28558"/>
                <a:gd name="T5" fmla="*/ 7804 h 7804"/>
                <a:gd name="T6" fmla="*/ 28558 w 28558"/>
                <a:gd name="T7" fmla="*/ 7804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58" h="7804">
                  <a:moveTo>
                    <a:pt x="28558" y="7804"/>
                  </a:moveTo>
                  <a:cubicBezTo>
                    <a:pt x="25542" y="3110"/>
                    <a:pt x="20274" y="0"/>
                    <a:pt x="14279" y="0"/>
                  </a:cubicBezTo>
                  <a:cubicBezTo>
                    <a:pt x="8285" y="0"/>
                    <a:pt x="3017" y="3110"/>
                    <a:pt x="0" y="7804"/>
                  </a:cubicBezTo>
                  <a:lnTo>
                    <a:pt x="28558" y="7804"/>
                  </a:ln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C7CE158-513C-4E2A-A6B6-452C22008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096600" cy="3425819"/>
            </a:xfrm>
            <a:custGeom>
              <a:avLst/>
              <a:gdLst>
                <a:gd name="T0" fmla="*/ 33740 w 33866"/>
                <a:gd name="T1" fmla="*/ 0 h 19031"/>
                <a:gd name="T2" fmla="*/ 33866 w 33866"/>
                <a:gd name="T3" fmla="*/ 2071 h 19031"/>
                <a:gd name="T4" fmla="*/ 16905 w 33866"/>
                <a:gd name="T5" fmla="*/ 19031 h 19031"/>
                <a:gd name="T6" fmla="*/ 0 w 33866"/>
                <a:gd name="T7" fmla="*/ 3440 h 19031"/>
                <a:gd name="T8" fmla="*/ 0 w 33866"/>
                <a:gd name="T9" fmla="*/ 702 h 19031"/>
                <a:gd name="T10" fmla="*/ 71 w 33866"/>
                <a:gd name="T11" fmla="*/ 0 h 19031"/>
                <a:gd name="T12" fmla="*/ 33740 w 33866"/>
                <a:gd name="T13" fmla="*/ 0 h 19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66" h="19031">
                  <a:moveTo>
                    <a:pt x="33740" y="0"/>
                  </a:moveTo>
                  <a:cubicBezTo>
                    <a:pt x="33823" y="679"/>
                    <a:pt x="33866" y="1370"/>
                    <a:pt x="33866" y="2071"/>
                  </a:cubicBezTo>
                  <a:cubicBezTo>
                    <a:pt x="33866" y="11438"/>
                    <a:pt x="26272" y="19031"/>
                    <a:pt x="16905" y="19031"/>
                  </a:cubicBezTo>
                  <a:cubicBezTo>
                    <a:pt x="7999" y="19031"/>
                    <a:pt x="697" y="12167"/>
                    <a:pt x="0" y="3440"/>
                  </a:cubicBezTo>
                  <a:lnTo>
                    <a:pt x="0" y="702"/>
                  </a:lnTo>
                  <a:cubicBezTo>
                    <a:pt x="19" y="467"/>
                    <a:pt x="43" y="233"/>
                    <a:pt x="71" y="0"/>
                  </a:cubicBezTo>
                  <a:lnTo>
                    <a:pt x="33740" y="0"/>
                  </a:lnTo>
                  <a:close/>
                </a:path>
              </a:pathLst>
            </a:custGeom>
            <a:solidFill>
              <a:srgbClr val="2B5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33A09F6-9DAC-42B5-A78D-F23E3946E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432180"/>
              <a:ext cx="2086307" cy="3425819"/>
            </a:xfrm>
            <a:prstGeom prst="rect">
              <a:avLst/>
            </a:prstGeom>
            <a:solidFill>
              <a:srgbClr val="C76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A77195FE-0DFA-4033-A7AF-3FFE2C027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6307" y="3432180"/>
              <a:ext cx="4010293" cy="3425819"/>
            </a:xfrm>
            <a:prstGeom prst="rect">
              <a:avLst/>
            </a:prstGeom>
            <a:solidFill>
              <a:srgbClr val="EDC7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CC5702A4-B78A-406B-868E-E43F5C9E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600" y="1517285"/>
              <a:ext cx="1893749" cy="1906944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B6F21F5C-231E-46C0-B022-1F6596F32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600" y="0"/>
              <a:ext cx="1893749" cy="1326431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FD230510-D41C-4281-9A7C-EC019AC3F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3595" y="1517285"/>
              <a:ext cx="1892158" cy="1906944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95412F5-C1F6-4AC3-874A-85DE042E4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3595" y="0"/>
              <a:ext cx="1892158" cy="1326431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0653C36E-F96B-4A7D-88E7-1431FDA9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8998" y="1517285"/>
              <a:ext cx="1884201" cy="1906944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C310D58D-22C6-4DD6-BEE3-20E5A750C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8998" y="0"/>
              <a:ext cx="1884201" cy="1326431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60CF9731-4619-4D0B-A5C3-97969C5C0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96600" y="3422638"/>
              <a:ext cx="6096600" cy="2024637"/>
            </a:xfrm>
            <a:prstGeom prst="rect">
              <a:avLst/>
            </a:prstGeom>
            <a:solidFill>
              <a:srgbClr val="24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1" name="Kuva 30" descr="Rakennetun ympäristön tieto">
            <a:extLst>
              <a:ext uri="{FF2B5EF4-FFF2-40B4-BE49-F238E27FC236}">
                <a16:creationId xmlns:a16="http://schemas.microsoft.com/office/drawing/2014/main" id="{1F0E7984-7A13-4557-A688-7FB7207B8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6" y="349890"/>
            <a:ext cx="2290167" cy="4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A53B309B-607F-4E44-BC64-7EF839E0C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09267" y="0"/>
            <a:ext cx="5986462" cy="6858000"/>
            <a:chOff x="6209267" y="0"/>
            <a:chExt cx="59864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D71DC2-FCDB-4DD3-A58B-C25997B7C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30129" y="0"/>
              <a:ext cx="1822450" cy="3195205"/>
            </a:xfrm>
            <a:prstGeom prst="rect">
              <a:avLst/>
            </a:prstGeom>
            <a:solidFill>
              <a:srgbClr val="24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96E5D4-717C-48A6-AB61-E65593381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9267" y="0"/>
              <a:ext cx="1820863" cy="3195205"/>
            </a:xfrm>
            <a:custGeom>
              <a:avLst/>
              <a:gdLst>
                <a:gd name="T0" fmla="*/ 0 w 10140"/>
                <a:gd name="T1" fmla="*/ 10758 h 17747"/>
                <a:gd name="T2" fmla="*/ 3152 w 10140"/>
                <a:gd name="T3" fmla="*/ 7567 h 17747"/>
                <a:gd name="T4" fmla="*/ 0 w 10140"/>
                <a:gd name="T5" fmla="*/ 4375 h 17747"/>
                <a:gd name="T6" fmla="*/ 0 w 10140"/>
                <a:gd name="T7" fmla="*/ 0 h 17747"/>
                <a:gd name="T8" fmla="*/ 6770 w 10140"/>
                <a:gd name="T9" fmla="*/ 0 h 17747"/>
                <a:gd name="T10" fmla="*/ 10140 w 10140"/>
                <a:gd name="T11" fmla="*/ 7567 h 17747"/>
                <a:gd name="T12" fmla="*/ 0 w 10140"/>
                <a:gd name="T13" fmla="*/ 17747 h 17747"/>
                <a:gd name="T14" fmla="*/ 0 w 10140"/>
                <a:gd name="T15" fmla="*/ 10758 h 17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40" h="17747">
                  <a:moveTo>
                    <a:pt x="0" y="10758"/>
                  </a:moveTo>
                  <a:cubicBezTo>
                    <a:pt x="1742" y="10737"/>
                    <a:pt x="3152" y="9314"/>
                    <a:pt x="3152" y="7567"/>
                  </a:cubicBezTo>
                  <a:cubicBezTo>
                    <a:pt x="3152" y="5820"/>
                    <a:pt x="1742" y="4397"/>
                    <a:pt x="0" y="4375"/>
                  </a:cubicBezTo>
                  <a:lnTo>
                    <a:pt x="0" y="0"/>
                  </a:lnTo>
                  <a:lnTo>
                    <a:pt x="6770" y="0"/>
                  </a:lnTo>
                  <a:cubicBezTo>
                    <a:pt x="8839" y="1864"/>
                    <a:pt x="10140" y="4563"/>
                    <a:pt x="10140" y="7567"/>
                  </a:cubicBezTo>
                  <a:cubicBezTo>
                    <a:pt x="10140" y="13176"/>
                    <a:pt x="5604" y="17725"/>
                    <a:pt x="0" y="17747"/>
                  </a:cubicBezTo>
                  <a:lnTo>
                    <a:pt x="0" y="10758"/>
                  </a:ln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73004A-45B5-4902-9C35-6DE5D4B0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5754" y="3195205"/>
              <a:ext cx="2339975" cy="3662795"/>
            </a:xfrm>
            <a:custGeom>
              <a:avLst/>
              <a:gdLst>
                <a:gd name="T0" fmla="*/ 13026 w 13026"/>
                <a:gd name="T1" fmla="*/ 403 h 20351"/>
                <a:gd name="T2" fmla="*/ 10181 w 13026"/>
                <a:gd name="T3" fmla="*/ 0 h 20351"/>
                <a:gd name="T4" fmla="*/ 0 w 13026"/>
                <a:gd name="T5" fmla="*/ 10180 h 20351"/>
                <a:gd name="T6" fmla="*/ 9752 w 13026"/>
                <a:gd name="T7" fmla="*/ 20351 h 20351"/>
                <a:gd name="T8" fmla="*/ 10609 w 13026"/>
                <a:gd name="T9" fmla="*/ 20351 h 20351"/>
                <a:gd name="T10" fmla="*/ 13026 w 13026"/>
                <a:gd name="T11" fmla="*/ 19957 h 20351"/>
                <a:gd name="T12" fmla="*/ 13026 w 13026"/>
                <a:gd name="T13" fmla="*/ 403 h 20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26" h="20351">
                  <a:moveTo>
                    <a:pt x="13026" y="403"/>
                  </a:moveTo>
                  <a:cubicBezTo>
                    <a:pt x="12123" y="141"/>
                    <a:pt x="11168" y="0"/>
                    <a:pt x="10181" y="0"/>
                  </a:cubicBezTo>
                  <a:cubicBezTo>
                    <a:pt x="4558" y="0"/>
                    <a:pt x="0" y="4558"/>
                    <a:pt x="0" y="10180"/>
                  </a:cubicBezTo>
                  <a:cubicBezTo>
                    <a:pt x="0" y="15659"/>
                    <a:pt x="4328" y="20126"/>
                    <a:pt x="9752" y="20351"/>
                  </a:cubicBezTo>
                  <a:lnTo>
                    <a:pt x="10609" y="20351"/>
                  </a:lnTo>
                  <a:cubicBezTo>
                    <a:pt x="11445" y="20316"/>
                    <a:pt x="12255" y="20181"/>
                    <a:pt x="13026" y="19957"/>
                  </a:cubicBezTo>
                  <a:lnTo>
                    <a:pt x="13026" y="403"/>
                  </a:lnTo>
                  <a:close/>
                </a:path>
              </a:pathLst>
            </a:custGeom>
            <a:solidFill>
              <a:srgbClr val="2B5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7B070-ADA3-46BE-90C7-2550AB0E2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09267" y="3195205"/>
              <a:ext cx="3643313" cy="3662795"/>
            </a:xfrm>
            <a:prstGeom prst="rect">
              <a:avLst/>
            </a:prstGeom>
            <a:solidFill>
              <a:srgbClr val="C76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4913DED-F514-44CC-AD38-F5113C06E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50692" y="3195205"/>
              <a:ext cx="2401888" cy="2406344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DAD5436-C906-43A8-81E6-D79A029C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2058036"/>
              <a:ext cx="1141413" cy="1135578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8AFDEF1-DD1D-4250-AEE3-A67910F0B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2058036"/>
              <a:ext cx="1082675" cy="1135578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CDFEA454-F8DB-4D6C-A7AB-60DBEA60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793633"/>
              <a:ext cx="1141413" cy="1137169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E2A02057-80AB-4BE3-9CB8-6218DF086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793633"/>
              <a:ext cx="1082675" cy="1137169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6D89A4C6-11AD-4373-801C-B88D2CD9F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0"/>
              <a:ext cx="1141413" cy="66639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832CFA3F-82CF-42F7-B284-EB549255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0"/>
              <a:ext cx="1082675" cy="66639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7" name="Kuva 26" descr="Rakennetun ympäristön tieto">
            <a:extLst>
              <a:ext uri="{FF2B5EF4-FFF2-40B4-BE49-F238E27FC236}">
                <a16:creationId xmlns:a16="http://schemas.microsoft.com/office/drawing/2014/main" id="{716C83DB-1F99-4DF9-934A-9E3429026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  <p:sp>
        <p:nvSpPr>
          <p:cNvPr id="28" name="Otsikko 27">
            <a:extLst>
              <a:ext uri="{FF2B5EF4-FFF2-40B4-BE49-F238E27FC236}">
                <a16:creationId xmlns:a16="http://schemas.microsoft.com/office/drawing/2014/main" id="{978ABD2B-FE62-4099-9FA0-9DE83AE0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13" y="2028754"/>
            <a:ext cx="4584595" cy="809050"/>
          </a:xfrm>
        </p:spPr>
        <p:txBody>
          <a:bodyPr/>
          <a:lstStyle>
            <a:lvl1pPr>
              <a:lnSpc>
                <a:spcPct val="100000"/>
              </a:lnSpc>
              <a:defRPr sz="245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0" name="Tekstiruutu 29" descr="ym.fi/ryhti&#10;ryhti@ym.fi&#10;ym.fi/yhteentoimivuus&#10;yhteentoimivuus@ym.fi">
            <a:extLst>
              <a:ext uri="{FF2B5EF4-FFF2-40B4-BE49-F238E27FC236}">
                <a16:creationId xmlns:a16="http://schemas.microsoft.com/office/drawing/2014/main" id="{64A63817-E854-429C-8ED7-0A2E6109412D}"/>
              </a:ext>
            </a:extLst>
          </p:cNvPr>
          <p:cNvSpPr txBox="1"/>
          <p:nvPr userDrawn="1"/>
        </p:nvSpPr>
        <p:spPr>
          <a:xfrm>
            <a:off x="1135259" y="3046545"/>
            <a:ext cx="4555449" cy="1029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i-FI" sz="1550" dirty="0">
                <a:solidFill>
                  <a:schemeClr val="bg1"/>
                </a:solidFill>
              </a:rPr>
              <a:t>ym.fi/ryhti</a:t>
            </a:r>
          </a:p>
          <a:p>
            <a:pPr algn="l">
              <a:lnSpc>
                <a:spcPct val="110000"/>
              </a:lnSpc>
            </a:pPr>
            <a:r>
              <a:rPr lang="fi-FI" sz="1550" dirty="0">
                <a:solidFill>
                  <a:schemeClr val="bg1"/>
                </a:solidFill>
              </a:rPr>
              <a:t>ryhti@ym.fi</a:t>
            </a:r>
          </a:p>
          <a:p>
            <a:pPr algn="l">
              <a:lnSpc>
                <a:spcPct val="110000"/>
              </a:lnSpc>
            </a:pPr>
            <a:r>
              <a:rPr lang="fi-FI" sz="1550" dirty="0">
                <a:solidFill>
                  <a:schemeClr val="bg1"/>
                </a:solidFill>
              </a:rPr>
              <a:t>ym.fi/</a:t>
            </a:r>
            <a:r>
              <a:rPr lang="fi-FI" sz="1550" dirty="0" err="1">
                <a:solidFill>
                  <a:schemeClr val="bg1"/>
                </a:solidFill>
              </a:rPr>
              <a:t>yhteentoimivuus</a:t>
            </a:r>
            <a:endParaRPr lang="fi-FI" sz="155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fi-FI" sz="1550" dirty="0">
                <a:solidFill>
                  <a:schemeClr val="bg1"/>
                </a:solidFill>
              </a:rPr>
              <a:t>yhteentoimivuus@ym.fi</a:t>
            </a:r>
          </a:p>
        </p:txBody>
      </p:sp>
      <p:sp>
        <p:nvSpPr>
          <p:cNvPr id="32" name="Tekstiruutu 31" descr="Ympäristöministeriö | Aleksanterinkatu 7, Helsinki&#10;PL 35, FI-00023 Valtioneuvosto | ym.fi">
            <a:extLst>
              <a:ext uri="{FF2B5EF4-FFF2-40B4-BE49-F238E27FC236}">
                <a16:creationId xmlns:a16="http://schemas.microsoft.com/office/drawing/2014/main" id="{42618A76-8578-4F18-B2A2-DBA87038FA5A}"/>
              </a:ext>
            </a:extLst>
          </p:cNvPr>
          <p:cNvSpPr txBox="1"/>
          <p:nvPr userDrawn="1"/>
        </p:nvSpPr>
        <p:spPr>
          <a:xfrm>
            <a:off x="1135259" y="4807998"/>
            <a:ext cx="4555449" cy="292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i-FI" sz="900" dirty="0">
                <a:solidFill>
                  <a:schemeClr val="bg1"/>
                </a:solidFill>
              </a:rPr>
              <a:t>Ympäristöministeriö | Aleksanterinkatu 7, Helsinki</a:t>
            </a:r>
          </a:p>
          <a:p>
            <a:pPr algn="l">
              <a:lnSpc>
                <a:spcPct val="110000"/>
              </a:lnSpc>
            </a:pPr>
            <a:r>
              <a:rPr lang="fi-FI" sz="900" dirty="0">
                <a:solidFill>
                  <a:schemeClr val="bg1"/>
                </a:solidFill>
              </a:rPr>
              <a:t>PL 35, FI-00023 Valtioneuvosto | ym.fi</a:t>
            </a:r>
          </a:p>
        </p:txBody>
      </p:sp>
      <p:pic>
        <p:nvPicPr>
          <p:cNvPr id="3" name="Kuva 2" descr="Syke">
            <a:extLst>
              <a:ext uri="{FF2B5EF4-FFF2-40B4-BE49-F238E27FC236}">
                <a16:creationId xmlns:a16="http://schemas.microsoft.com/office/drawing/2014/main" id="{C843D0F4-0395-44F0-AAE4-000A1D225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48" y="5741248"/>
            <a:ext cx="1495047" cy="408433"/>
          </a:xfrm>
          <a:prstGeom prst="rect">
            <a:avLst/>
          </a:prstGeom>
        </p:spPr>
      </p:pic>
      <p:pic>
        <p:nvPicPr>
          <p:cNvPr id="5" name="Kuva 4" descr="Ympäristöministeriö&#10;Miljöministeriet&#10;Ministry of the Environment">
            <a:extLst>
              <a:ext uri="{FF2B5EF4-FFF2-40B4-BE49-F238E27FC236}">
                <a16:creationId xmlns:a16="http://schemas.microsoft.com/office/drawing/2014/main" id="{D7A4C171-51A7-42E1-BFA7-F199CF9C06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1" y="5740905"/>
            <a:ext cx="1356363" cy="408433"/>
          </a:xfrm>
          <a:prstGeom prst="rect">
            <a:avLst/>
          </a:prstGeom>
        </p:spPr>
      </p:pic>
      <p:sp>
        <p:nvSpPr>
          <p:cNvPr id="23" name="Tekstiruutu 29" descr="ym.fi/ryhti&#10;ryhti@ym.fi&#10;ym.fi/yhteentoimivuus&#10;yhteentoimivuus@ym.fi">
            <a:extLst>
              <a:ext uri="{FF2B5EF4-FFF2-40B4-BE49-F238E27FC236}">
                <a16:creationId xmlns:a16="http://schemas.microsoft.com/office/drawing/2014/main" id="{CAFD4C70-4589-45A7-AB8E-B7CD0BC21170}"/>
              </a:ext>
            </a:extLst>
          </p:cNvPr>
          <p:cNvSpPr txBox="1"/>
          <p:nvPr userDrawn="1"/>
        </p:nvSpPr>
        <p:spPr>
          <a:xfrm>
            <a:off x="1135260" y="4223884"/>
            <a:ext cx="1431340" cy="242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i-FI" sz="1550" dirty="0">
                <a:solidFill>
                  <a:schemeClr val="bg1"/>
                </a:solidFill>
              </a:rPr>
              <a:t>Tilaa uutiskirje:</a:t>
            </a:r>
          </a:p>
        </p:txBody>
      </p:sp>
      <p:sp>
        <p:nvSpPr>
          <p:cNvPr id="25" name="Tekstiruutu 29" descr="ym.fi/ryhti&#10;ryhti@ym.fi&#10;ym.fi/yhteentoimivuus&#10;yhteentoimivuus@ym.fi">
            <a:extLst>
              <a:ext uri="{FF2B5EF4-FFF2-40B4-BE49-F238E27FC236}">
                <a16:creationId xmlns:a16="http://schemas.microsoft.com/office/drawing/2014/main" id="{735FDADA-E39B-4C8E-BFC6-CDE2448CBD54}"/>
              </a:ext>
            </a:extLst>
          </p:cNvPr>
          <p:cNvSpPr txBox="1"/>
          <p:nvPr userDrawn="1"/>
        </p:nvSpPr>
        <p:spPr>
          <a:xfrm>
            <a:off x="2504898" y="4223884"/>
            <a:ext cx="1431340" cy="242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i-FI" sz="1550" b="1" u="none" baseline="0" dirty="0">
                <a:solidFill>
                  <a:schemeClr val="bg1"/>
                </a:solidFill>
              </a:rPr>
              <a:t>ym.fi/ryhti</a:t>
            </a: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5B9BFA28-F44E-4AAA-B3B2-18B2590461AB}"/>
              </a:ext>
            </a:extLst>
          </p:cNvPr>
          <p:cNvSpPr/>
          <p:nvPr userDrawn="1"/>
        </p:nvSpPr>
        <p:spPr>
          <a:xfrm>
            <a:off x="2488964" y="4223884"/>
            <a:ext cx="1102375" cy="242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petus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A53B309B-607F-4E44-BC64-7EF839E0C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09267" y="0"/>
            <a:ext cx="5986462" cy="6858000"/>
            <a:chOff x="6209267" y="0"/>
            <a:chExt cx="59864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D71DC2-FCDB-4DD3-A58B-C25997B7C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30129" y="0"/>
              <a:ext cx="1822450" cy="3195205"/>
            </a:xfrm>
            <a:prstGeom prst="rect">
              <a:avLst/>
            </a:prstGeom>
            <a:solidFill>
              <a:srgbClr val="24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96E5D4-717C-48A6-AB61-E65593381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9267" y="0"/>
              <a:ext cx="1820863" cy="3195205"/>
            </a:xfrm>
            <a:custGeom>
              <a:avLst/>
              <a:gdLst>
                <a:gd name="T0" fmla="*/ 0 w 10140"/>
                <a:gd name="T1" fmla="*/ 10758 h 17747"/>
                <a:gd name="T2" fmla="*/ 3152 w 10140"/>
                <a:gd name="T3" fmla="*/ 7567 h 17747"/>
                <a:gd name="T4" fmla="*/ 0 w 10140"/>
                <a:gd name="T5" fmla="*/ 4375 h 17747"/>
                <a:gd name="T6" fmla="*/ 0 w 10140"/>
                <a:gd name="T7" fmla="*/ 0 h 17747"/>
                <a:gd name="T8" fmla="*/ 6770 w 10140"/>
                <a:gd name="T9" fmla="*/ 0 h 17747"/>
                <a:gd name="T10" fmla="*/ 10140 w 10140"/>
                <a:gd name="T11" fmla="*/ 7567 h 17747"/>
                <a:gd name="T12" fmla="*/ 0 w 10140"/>
                <a:gd name="T13" fmla="*/ 17747 h 17747"/>
                <a:gd name="T14" fmla="*/ 0 w 10140"/>
                <a:gd name="T15" fmla="*/ 10758 h 17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40" h="17747">
                  <a:moveTo>
                    <a:pt x="0" y="10758"/>
                  </a:moveTo>
                  <a:cubicBezTo>
                    <a:pt x="1742" y="10737"/>
                    <a:pt x="3152" y="9314"/>
                    <a:pt x="3152" y="7567"/>
                  </a:cubicBezTo>
                  <a:cubicBezTo>
                    <a:pt x="3152" y="5820"/>
                    <a:pt x="1742" y="4397"/>
                    <a:pt x="0" y="4375"/>
                  </a:cubicBezTo>
                  <a:lnTo>
                    <a:pt x="0" y="0"/>
                  </a:lnTo>
                  <a:lnTo>
                    <a:pt x="6770" y="0"/>
                  </a:lnTo>
                  <a:cubicBezTo>
                    <a:pt x="8839" y="1864"/>
                    <a:pt x="10140" y="4563"/>
                    <a:pt x="10140" y="7567"/>
                  </a:cubicBezTo>
                  <a:cubicBezTo>
                    <a:pt x="10140" y="13176"/>
                    <a:pt x="5604" y="17725"/>
                    <a:pt x="0" y="17747"/>
                  </a:cubicBezTo>
                  <a:lnTo>
                    <a:pt x="0" y="10758"/>
                  </a:ln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73004A-45B5-4902-9C35-6DE5D4B0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5754" y="3195205"/>
              <a:ext cx="2339975" cy="3662795"/>
            </a:xfrm>
            <a:custGeom>
              <a:avLst/>
              <a:gdLst>
                <a:gd name="T0" fmla="*/ 13026 w 13026"/>
                <a:gd name="T1" fmla="*/ 403 h 20351"/>
                <a:gd name="T2" fmla="*/ 10181 w 13026"/>
                <a:gd name="T3" fmla="*/ 0 h 20351"/>
                <a:gd name="T4" fmla="*/ 0 w 13026"/>
                <a:gd name="T5" fmla="*/ 10180 h 20351"/>
                <a:gd name="T6" fmla="*/ 9752 w 13026"/>
                <a:gd name="T7" fmla="*/ 20351 h 20351"/>
                <a:gd name="T8" fmla="*/ 10609 w 13026"/>
                <a:gd name="T9" fmla="*/ 20351 h 20351"/>
                <a:gd name="T10" fmla="*/ 13026 w 13026"/>
                <a:gd name="T11" fmla="*/ 19957 h 20351"/>
                <a:gd name="T12" fmla="*/ 13026 w 13026"/>
                <a:gd name="T13" fmla="*/ 403 h 20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26" h="20351">
                  <a:moveTo>
                    <a:pt x="13026" y="403"/>
                  </a:moveTo>
                  <a:cubicBezTo>
                    <a:pt x="12123" y="141"/>
                    <a:pt x="11168" y="0"/>
                    <a:pt x="10181" y="0"/>
                  </a:cubicBezTo>
                  <a:cubicBezTo>
                    <a:pt x="4558" y="0"/>
                    <a:pt x="0" y="4558"/>
                    <a:pt x="0" y="10180"/>
                  </a:cubicBezTo>
                  <a:cubicBezTo>
                    <a:pt x="0" y="15659"/>
                    <a:pt x="4328" y="20126"/>
                    <a:pt x="9752" y="20351"/>
                  </a:cubicBezTo>
                  <a:lnTo>
                    <a:pt x="10609" y="20351"/>
                  </a:lnTo>
                  <a:cubicBezTo>
                    <a:pt x="11445" y="20316"/>
                    <a:pt x="12255" y="20181"/>
                    <a:pt x="13026" y="19957"/>
                  </a:cubicBezTo>
                  <a:lnTo>
                    <a:pt x="13026" y="403"/>
                  </a:lnTo>
                  <a:close/>
                </a:path>
              </a:pathLst>
            </a:custGeom>
            <a:solidFill>
              <a:srgbClr val="2B5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7B070-ADA3-46BE-90C7-2550AB0E2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09267" y="3195205"/>
              <a:ext cx="3643313" cy="3662795"/>
            </a:xfrm>
            <a:prstGeom prst="rect">
              <a:avLst/>
            </a:prstGeom>
            <a:solidFill>
              <a:srgbClr val="C76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4913DED-F514-44CC-AD38-F5113C06E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50692" y="3195205"/>
              <a:ext cx="2401888" cy="2406344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DAD5436-C906-43A8-81E6-D79A029C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2058036"/>
              <a:ext cx="1141413" cy="1135578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8AFDEF1-DD1D-4250-AEE3-A67910F0B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2058036"/>
              <a:ext cx="1082675" cy="1135578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CDFEA454-F8DB-4D6C-A7AB-60DBEA60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793633"/>
              <a:ext cx="1141413" cy="1137169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E2A02057-80AB-4BE3-9CB8-6218DF086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793633"/>
              <a:ext cx="1082675" cy="1137169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6D89A4C6-11AD-4373-801C-B88D2CD9F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57342" y="0"/>
              <a:ext cx="1141413" cy="66639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832CFA3F-82CF-42F7-B284-EB549255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13054" y="0"/>
              <a:ext cx="1082675" cy="66639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7" name="Kuva 26" descr="Rakennetun ympäristön tieto">
            <a:extLst>
              <a:ext uri="{FF2B5EF4-FFF2-40B4-BE49-F238E27FC236}">
                <a16:creationId xmlns:a16="http://schemas.microsoft.com/office/drawing/2014/main" id="{716C83DB-1F99-4DF9-934A-9E3429026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  <p:sp>
        <p:nvSpPr>
          <p:cNvPr id="28" name="Otsikko 27">
            <a:extLst>
              <a:ext uri="{FF2B5EF4-FFF2-40B4-BE49-F238E27FC236}">
                <a16:creationId xmlns:a16="http://schemas.microsoft.com/office/drawing/2014/main" id="{978ABD2B-FE62-4099-9FA0-9DE83AE0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13" y="2028754"/>
            <a:ext cx="4584595" cy="809050"/>
          </a:xfrm>
        </p:spPr>
        <p:txBody>
          <a:bodyPr/>
          <a:lstStyle>
            <a:lvl1pPr>
              <a:lnSpc>
                <a:spcPct val="100000"/>
              </a:lnSpc>
              <a:defRPr sz="2450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5" name="Kuva 4" descr="Ympäristöministeriö&#10;Miljöministeriet&#10;Ministry of the Environment">
            <a:extLst>
              <a:ext uri="{FF2B5EF4-FFF2-40B4-BE49-F238E27FC236}">
                <a16:creationId xmlns:a16="http://schemas.microsoft.com/office/drawing/2014/main" id="{D7A4C171-51A7-42E1-BFA7-F199CF9C0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1" y="5740905"/>
            <a:ext cx="1356363" cy="40843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C74E1FF-C82C-1CEA-4E6C-B6C38E0F6D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2529" y="5555742"/>
            <a:ext cx="1960319" cy="778757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3257083-384A-8A0B-4C86-F7EDE51225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1294" y="3046545"/>
            <a:ext cx="4584595" cy="1627932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1550">
                <a:solidFill>
                  <a:schemeClr val="bg1"/>
                </a:solidFill>
              </a:defRPr>
            </a:lvl1pPr>
            <a:lvl2pPr marL="180975" indent="0">
              <a:lnSpc>
                <a:spcPct val="70000"/>
              </a:lnSpc>
              <a:buNone/>
              <a:defRPr sz="1550">
                <a:solidFill>
                  <a:schemeClr val="bg1"/>
                </a:solidFill>
              </a:defRPr>
            </a:lvl2pPr>
            <a:lvl3pPr marL="357188" indent="0">
              <a:lnSpc>
                <a:spcPct val="70000"/>
              </a:lnSpc>
              <a:buNone/>
              <a:defRPr sz="1550">
                <a:solidFill>
                  <a:schemeClr val="bg1"/>
                </a:solidFill>
              </a:defRPr>
            </a:lvl3pPr>
            <a:lvl4pPr marL="538163" indent="0">
              <a:lnSpc>
                <a:spcPct val="70000"/>
              </a:lnSpc>
              <a:buNone/>
              <a:defRPr sz="1550">
                <a:solidFill>
                  <a:schemeClr val="bg1"/>
                </a:solidFill>
              </a:defRPr>
            </a:lvl4pPr>
            <a:lvl5pPr marL="715963" indent="0">
              <a:lnSpc>
                <a:spcPct val="70000"/>
              </a:lnSpc>
              <a:buNone/>
              <a:defRPr sz="155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1D50DEC-9BE8-FB47-F34B-E746B0915F8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144976" y="4924361"/>
            <a:ext cx="3450674" cy="554156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99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019" y="1936826"/>
            <a:ext cx="6321669" cy="3018051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C573197D-A673-410D-9752-8E6F1631D593}"/>
              </a:ext>
            </a:extLst>
          </p:cNvPr>
          <p:cNvGrpSpPr/>
          <p:nvPr userDrawn="1"/>
        </p:nvGrpSpPr>
        <p:grpSpPr>
          <a:xfrm>
            <a:off x="8139940" y="0"/>
            <a:ext cx="4053260" cy="6858000"/>
            <a:chOff x="8139940" y="0"/>
            <a:chExt cx="4053260" cy="6858000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4CFDF55-50A4-40FC-A976-1B9D676D0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21215" y="4216400"/>
              <a:ext cx="2071985" cy="2641600"/>
            </a:xfrm>
            <a:prstGeom prst="rect">
              <a:avLst/>
            </a:prstGeom>
            <a:solidFill>
              <a:srgbClr val="26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A08E00C-C9C0-4E3E-B479-DE17A3FCE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9940" y="0"/>
              <a:ext cx="1976501" cy="4213089"/>
            </a:xfrm>
            <a:custGeom>
              <a:avLst/>
              <a:gdLst>
                <a:gd name="T0" fmla="*/ 0 w 10987"/>
                <a:gd name="T1" fmla="*/ 23402 h 23402"/>
                <a:gd name="T2" fmla="*/ 10987 w 10987"/>
                <a:gd name="T3" fmla="*/ 11678 h 23402"/>
                <a:gd name="T4" fmla="*/ 539 w 10987"/>
                <a:gd name="T5" fmla="*/ 0 h 23402"/>
                <a:gd name="T6" fmla="*/ 0 w 10987"/>
                <a:gd name="T7" fmla="*/ 0 h 23402"/>
                <a:gd name="T8" fmla="*/ 0 w 10987"/>
                <a:gd name="T9" fmla="*/ 23402 h 2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87" h="23402">
                  <a:moveTo>
                    <a:pt x="0" y="23402"/>
                  </a:moveTo>
                  <a:cubicBezTo>
                    <a:pt x="6134" y="23009"/>
                    <a:pt x="10987" y="17910"/>
                    <a:pt x="10987" y="11678"/>
                  </a:cubicBezTo>
                  <a:cubicBezTo>
                    <a:pt x="10987" y="5629"/>
                    <a:pt x="6415" y="648"/>
                    <a:pt x="539" y="0"/>
                  </a:cubicBezTo>
                  <a:lnTo>
                    <a:pt x="0" y="0"/>
                  </a:lnTo>
                  <a:lnTo>
                    <a:pt x="0" y="23402"/>
                  </a:lnTo>
                  <a:close/>
                </a:path>
              </a:pathLst>
            </a:custGeom>
            <a:solidFill>
              <a:srgbClr val="2B5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9DC7D52-3C5C-4F1A-A4A7-8FA3AE8A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21215" y="1"/>
              <a:ext cx="2071985" cy="4216270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1BA05A1-9CE0-4D31-85D8-0AEB110B9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98767" y="4217860"/>
              <a:ext cx="1320850" cy="131052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F7879926-68A5-45B0-A965-66918300C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9940" y="4217860"/>
              <a:ext cx="521975" cy="1310527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B5885B27-08F6-4729-B66D-82F343446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98767" y="5676299"/>
              <a:ext cx="1320850" cy="1181701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6DC81110-7758-46CC-B5E6-29DF65BB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9940" y="5676299"/>
              <a:ext cx="521975" cy="1181701"/>
            </a:xfrm>
            <a:prstGeom prst="rect">
              <a:avLst/>
            </a:prstGeom>
            <a:solidFill>
              <a:srgbClr val="BA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 descr="Rakennetun ympäristön tieto">
            <a:extLst>
              <a:ext uri="{FF2B5EF4-FFF2-40B4-BE49-F238E27FC236}">
                <a16:creationId xmlns:a16="http://schemas.microsoft.com/office/drawing/2014/main" id="{B5949218-BA1B-4E42-BF34-78617DD87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9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019" y="1936826"/>
            <a:ext cx="6321669" cy="2809829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60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D4241A45-DFCB-4615-8F46-4138C0117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37809" y="0"/>
            <a:ext cx="4049033" cy="6858000"/>
            <a:chOff x="8137809" y="6350"/>
            <a:chExt cx="4049033" cy="6845300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EE5458BE-EC70-4BA4-AD13-9E1198097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56913" y="2632075"/>
              <a:ext cx="1929928" cy="4219575"/>
            </a:xfrm>
            <a:prstGeom prst="rect">
              <a:avLst/>
            </a:prstGeom>
            <a:solidFill>
              <a:srgbClr val="26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B6BAD2B3-C877-41F7-8873-1E6CB86F6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809" y="2632075"/>
              <a:ext cx="2119106" cy="4219575"/>
            </a:xfrm>
            <a:custGeom>
              <a:avLst/>
              <a:gdLst>
                <a:gd name="T0" fmla="*/ 37 w 11786"/>
                <a:gd name="T1" fmla="*/ 8066 h 23490"/>
                <a:gd name="T2" fmla="*/ 3721 w 11786"/>
                <a:gd name="T3" fmla="*/ 11750 h 23490"/>
                <a:gd name="T4" fmla="*/ 37 w 11786"/>
                <a:gd name="T5" fmla="*/ 15434 h 23490"/>
                <a:gd name="T6" fmla="*/ 0 w 11786"/>
                <a:gd name="T7" fmla="*/ 15433 h 23490"/>
                <a:gd name="T8" fmla="*/ 0 w 11786"/>
                <a:gd name="T9" fmla="*/ 23490 h 23490"/>
                <a:gd name="T10" fmla="*/ 489 w 11786"/>
                <a:gd name="T11" fmla="*/ 23490 h 23490"/>
                <a:gd name="T12" fmla="*/ 11786 w 11786"/>
                <a:gd name="T13" fmla="*/ 11750 h 23490"/>
                <a:gd name="T14" fmla="*/ 37 w 11786"/>
                <a:gd name="T15" fmla="*/ 0 h 23490"/>
                <a:gd name="T16" fmla="*/ 0 w 11786"/>
                <a:gd name="T17" fmla="*/ 1 h 23490"/>
                <a:gd name="T18" fmla="*/ 0 w 11786"/>
                <a:gd name="T19" fmla="*/ 8066 h 23490"/>
                <a:gd name="T20" fmla="*/ 37 w 11786"/>
                <a:gd name="T21" fmla="*/ 8066 h 2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86" h="23490">
                  <a:moveTo>
                    <a:pt x="37" y="8066"/>
                  </a:moveTo>
                  <a:cubicBezTo>
                    <a:pt x="2068" y="8066"/>
                    <a:pt x="3721" y="9718"/>
                    <a:pt x="3721" y="11750"/>
                  </a:cubicBezTo>
                  <a:cubicBezTo>
                    <a:pt x="3721" y="13781"/>
                    <a:pt x="2068" y="15434"/>
                    <a:pt x="37" y="15434"/>
                  </a:cubicBezTo>
                  <a:cubicBezTo>
                    <a:pt x="24" y="15434"/>
                    <a:pt x="12" y="15433"/>
                    <a:pt x="0" y="15433"/>
                  </a:cubicBezTo>
                  <a:lnTo>
                    <a:pt x="0" y="23490"/>
                  </a:lnTo>
                  <a:lnTo>
                    <a:pt x="489" y="23490"/>
                  </a:lnTo>
                  <a:cubicBezTo>
                    <a:pt x="6768" y="23252"/>
                    <a:pt x="11786" y="18087"/>
                    <a:pt x="11786" y="11750"/>
                  </a:cubicBezTo>
                  <a:cubicBezTo>
                    <a:pt x="11786" y="5260"/>
                    <a:pt x="6526" y="0"/>
                    <a:pt x="37" y="0"/>
                  </a:cubicBezTo>
                  <a:cubicBezTo>
                    <a:pt x="24" y="0"/>
                    <a:pt x="12" y="1"/>
                    <a:pt x="0" y="1"/>
                  </a:cubicBezTo>
                  <a:lnTo>
                    <a:pt x="0" y="8066"/>
                  </a:lnTo>
                  <a:cubicBezTo>
                    <a:pt x="12" y="8066"/>
                    <a:pt x="24" y="8066"/>
                    <a:pt x="37" y="8066"/>
                  </a:cubicBez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A04EC27B-76C9-4FE7-9B4D-90FBA6A1D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7810" y="6350"/>
              <a:ext cx="1449830" cy="2624138"/>
            </a:xfrm>
            <a:prstGeom prst="rect">
              <a:avLst/>
            </a:prstGeom>
            <a:solidFill>
              <a:srgbClr val="C76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E83645D7-609D-4701-AE03-A8C55959C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87639" y="6350"/>
              <a:ext cx="2599203" cy="2624138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4" name="Kuva 13" descr="Rakennetun ympäristön tieto">
            <a:extLst>
              <a:ext uri="{FF2B5EF4-FFF2-40B4-BE49-F238E27FC236}">
                <a16:creationId xmlns:a16="http://schemas.microsoft.com/office/drawing/2014/main" id="{B5949218-BA1B-4E42-BF34-78617DD87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D1DF27-67BE-4F6C-BF3D-2EE17764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1B4DB8-6F99-4A03-AFE0-07AC7CBB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620657-35FA-41E6-BBEF-2705BB06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 descr="Rakennetun ympäristön tieto">
            <a:extLst>
              <a:ext uri="{FF2B5EF4-FFF2-40B4-BE49-F238E27FC236}">
                <a16:creationId xmlns:a16="http://schemas.microsoft.com/office/drawing/2014/main" id="{8387F73E-34CD-498B-9489-1085AC42C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F1CF59-F507-4B2D-99C5-835A046A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21828E-AC66-4B24-B3A5-EB343A6F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1ACAB6-9A89-4582-B062-8392219A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 descr="Rakennetun ympäristön tieto">
            <a:extLst>
              <a:ext uri="{FF2B5EF4-FFF2-40B4-BE49-F238E27FC236}">
                <a16:creationId xmlns:a16="http://schemas.microsoft.com/office/drawing/2014/main" id="{2D2AA4EC-AD93-44C2-9DDF-79401CDBC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00000" y="2160000"/>
            <a:ext cx="6655939" cy="385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A2803F1F-4617-49F5-AEFA-BA64CD7C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34350" y="0"/>
            <a:ext cx="4058850" cy="6858000"/>
            <a:chOff x="8134350" y="0"/>
            <a:chExt cx="4058850" cy="685800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F230755D-89FE-44A8-8453-B36DC5D91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4140" y="2636957"/>
              <a:ext cx="2169060" cy="2113703"/>
            </a:xfrm>
            <a:prstGeom prst="rect">
              <a:avLst/>
            </a:prstGeom>
            <a:solidFill>
              <a:srgbClr val="26384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26C4B4-F3EF-48FD-BFC3-5D4A5885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24140" y="4750660"/>
              <a:ext cx="2169060" cy="2107340"/>
            </a:xfrm>
            <a:custGeom>
              <a:avLst/>
              <a:gdLst>
                <a:gd name="T0" fmla="*/ 8066 w 12047"/>
                <a:gd name="T1" fmla="*/ 11703 h 11703"/>
                <a:gd name="T2" fmla="*/ 11749 w 12047"/>
                <a:gd name="T3" fmla="*/ 8066 h 11703"/>
                <a:gd name="T4" fmla="*/ 12047 w 12047"/>
                <a:gd name="T5" fmla="*/ 8078 h 11703"/>
                <a:gd name="T6" fmla="*/ 12047 w 12047"/>
                <a:gd name="T7" fmla="*/ 4 h 11703"/>
                <a:gd name="T8" fmla="*/ 11749 w 12047"/>
                <a:gd name="T9" fmla="*/ 0 h 11703"/>
                <a:gd name="T10" fmla="*/ 0 w 12047"/>
                <a:gd name="T11" fmla="*/ 11703 h 11703"/>
                <a:gd name="T12" fmla="*/ 8066 w 12047"/>
                <a:gd name="T13" fmla="*/ 11703 h 1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7" h="11703">
                  <a:moveTo>
                    <a:pt x="8066" y="11703"/>
                  </a:moveTo>
                  <a:cubicBezTo>
                    <a:pt x="8091" y="9693"/>
                    <a:pt x="9733" y="8066"/>
                    <a:pt x="11749" y="8066"/>
                  </a:cubicBezTo>
                  <a:cubicBezTo>
                    <a:pt x="11850" y="8066"/>
                    <a:pt x="11949" y="8070"/>
                    <a:pt x="12047" y="8078"/>
                  </a:cubicBezTo>
                  <a:lnTo>
                    <a:pt x="12047" y="4"/>
                  </a:lnTo>
                  <a:cubicBezTo>
                    <a:pt x="11948" y="1"/>
                    <a:pt x="11849" y="0"/>
                    <a:pt x="11749" y="0"/>
                  </a:cubicBezTo>
                  <a:cubicBezTo>
                    <a:pt x="5275" y="0"/>
                    <a:pt x="25" y="5236"/>
                    <a:pt x="0" y="11703"/>
                  </a:cubicBezTo>
                  <a:lnTo>
                    <a:pt x="8066" y="11703"/>
                  </a:lnTo>
                  <a:close/>
                </a:path>
              </a:pathLst>
            </a:custGeom>
            <a:solidFill>
              <a:srgbClr val="E0B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8EA5EFF-AB20-4BBF-82FF-7C12C493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0" y="0"/>
              <a:ext cx="1889791" cy="2636957"/>
            </a:xfrm>
            <a:custGeom>
              <a:avLst/>
              <a:gdLst>
                <a:gd name="T0" fmla="*/ 10107 w 10470"/>
                <a:gd name="T1" fmla="*/ 0 h 14589"/>
                <a:gd name="T2" fmla="*/ 10470 w 10470"/>
                <a:gd name="T3" fmla="*/ 2909 h 14589"/>
                <a:gd name="T4" fmla="*/ 0 w 10470"/>
                <a:gd name="T5" fmla="*/ 14589 h 14589"/>
                <a:gd name="T6" fmla="*/ 0 w 10470"/>
                <a:gd name="T7" fmla="*/ 0 h 14589"/>
                <a:gd name="T8" fmla="*/ 10107 w 10470"/>
                <a:gd name="T9" fmla="*/ 0 h 1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0" h="14589">
                  <a:moveTo>
                    <a:pt x="10107" y="0"/>
                  </a:moveTo>
                  <a:cubicBezTo>
                    <a:pt x="10344" y="930"/>
                    <a:pt x="10470" y="1905"/>
                    <a:pt x="10470" y="2909"/>
                  </a:cubicBezTo>
                  <a:cubicBezTo>
                    <a:pt x="10470" y="8965"/>
                    <a:pt x="5887" y="13951"/>
                    <a:pt x="0" y="14589"/>
                  </a:cubicBezTo>
                  <a:lnTo>
                    <a:pt x="0" y="0"/>
                  </a:lnTo>
                  <a:lnTo>
                    <a:pt x="10107" y="0"/>
                  </a:lnTo>
                  <a:close/>
                </a:path>
              </a:pathLst>
            </a:custGeom>
            <a:solidFill>
              <a:srgbClr val="2B52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F11A83F-91A7-4C6C-A8D3-C9D4C190B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4140" y="1316888"/>
              <a:ext cx="1311302" cy="1320069"/>
            </a:xfrm>
            <a:prstGeom prst="rect">
              <a:avLst/>
            </a:prstGeom>
            <a:solidFill>
              <a:srgbClr val="BAD4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2863792C-3E03-43D6-91E2-8EE53219D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4140" y="0"/>
              <a:ext cx="1311302" cy="1184882"/>
            </a:xfrm>
            <a:prstGeom prst="rect">
              <a:avLst/>
            </a:prstGeom>
            <a:solidFill>
              <a:srgbClr val="BAD4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82DEE788-9315-4531-A1E4-6D70F1A43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3441" y="1316888"/>
              <a:ext cx="709758" cy="1320069"/>
            </a:xfrm>
            <a:prstGeom prst="rect">
              <a:avLst/>
            </a:prstGeom>
            <a:solidFill>
              <a:srgbClr val="BAD4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446D9DE5-4D4F-4E5C-AA88-A8B74971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3441" y="0"/>
              <a:ext cx="709758" cy="1184882"/>
            </a:xfrm>
            <a:prstGeom prst="rect">
              <a:avLst/>
            </a:prstGeom>
            <a:solidFill>
              <a:srgbClr val="BAD4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17BA2AF9-8150-448C-BB13-58B9DB19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4350" y="2636957"/>
              <a:ext cx="1889789" cy="4221043"/>
            </a:xfrm>
            <a:prstGeom prst="rect">
              <a:avLst/>
            </a:prstGeom>
            <a:solidFill>
              <a:srgbClr val="EDC7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5CCD9B-013E-4D1F-BB5C-D7FDA12E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9EAE6-C09A-4207-860F-E7E0F9B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C26794-FCCD-47A9-A70C-93F90CC8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 descr="Rakennetun ympäristön tieto">
            <a:extLst>
              <a:ext uri="{FF2B5EF4-FFF2-40B4-BE49-F238E27FC236}">
                <a16:creationId xmlns:a16="http://schemas.microsoft.com/office/drawing/2014/main" id="{2D2AA4EC-AD93-44C2-9DDF-79401CDBC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B7BE053-A653-4EF9-B944-5D7C16E7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54869"/>
            <a:ext cx="6655939" cy="11973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0000"/>
            <a:ext cx="6655939" cy="385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A6C1BDFB-6848-4AFA-947D-5C41890B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46305" y="0"/>
            <a:ext cx="4046895" cy="6858000"/>
            <a:chOff x="8146305" y="0"/>
            <a:chExt cx="4046895" cy="6858000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6AACDBA2-A430-49D1-90F9-6C3D51C46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67623" y="2630596"/>
              <a:ext cx="1925577" cy="4227404"/>
            </a:xfrm>
            <a:prstGeom prst="rect">
              <a:avLst/>
            </a:prstGeom>
            <a:solidFill>
              <a:srgbClr val="24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63D0239-A69D-4673-94A7-FDC3334DA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6305" y="2630596"/>
              <a:ext cx="2121318" cy="4227404"/>
            </a:xfrm>
            <a:custGeom>
              <a:avLst/>
              <a:gdLst>
                <a:gd name="T0" fmla="*/ 36 w 11786"/>
                <a:gd name="T1" fmla="*/ 8066 h 23490"/>
                <a:gd name="T2" fmla="*/ 3720 w 11786"/>
                <a:gd name="T3" fmla="*/ 11750 h 23490"/>
                <a:gd name="T4" fmla="*/ 36 w 11786"/>
                <a:gd name="T5" fmla="*/ 15434 h 23490"/>
                <a:gd name="T6" fmla="*/ 0 w 11786"/>
                <a:gd name="T7" fmla="*/ 15433 h 23490"/>
                <a:gd name="T8" fmla="*/ 0 w 11786"/>
                <a:gd name="T9" fmla="*/ 23490 h 23490"/>
                <a:gd name="T10" fmla="*/ 488 w 11786"/>
                <a:gd name="T11" fmla="*/ 23490 h 23490"/>
                <a:gd name="T12" fmla="*/ 11786 w 11786"/>
                <a:gd name="T13" fmla="*/ 11750 h 23490"/>
                <a:gd name="T14" fmla="*/ 36 w 11786"/>
                <a:gd name="T15" fmla="*/ 0 h 23490"/>
                <a:gd name="T16" fmla="*/ 0 w 11786"/>
                <a:gd name="T17" fmla="*/ 1 h 23490"/>
                <a:gd name="T18" fmla="*/ 0 w 11786"/>
                <a:gd name="T19" fmla="*/ 8066 h 23490"/>
                <a:gd name="T20" fmla="*/ 36 w 11786"/>
                <a:gd name="T21" fmla="*/ 8066 h 2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86" h="23490">
                  <a:moveTo>
                    <a:pt x="36" y="8066"/>
                  </a:moveTo>
                  <a:cubicBezTo>
                    <a:pt x="2067" y="8066"/>
                    <a:pt x="3720" y="9718"/>
                    <a:pt x="3720" y="11750"/>
                  </a:cubicBezTo>
                  <a:cubicBezTo>
                    <a:pt x="3720" y="13781"/>
                    <a:pt x="2067" y="15434"/>
                    <a:pt x="36" y="15434"/>
                  </a:cubicBezTo>
                  <a:cubicBezTo>
                    <a:pt x="24" y="15434"/>
                    <a:pt x="12" y="15433"/>
                    <a:pt x="0" y="15433"/>
                  </a:cubicBezTo>
                  <a:lnTo>
                    <a:pt x="0" y="23490"/>
                  </a:lnTo>
                  <a:lnTo>
                    <a:pt x="488" y="23490"/>
                  </a:lnTo>
                  <a:cubicBezTo>
                    <a:pt x="6768" y="23252"/>
                    <a:pt x="11786" y="18087"/>
                    <a:pt x="11786" y="11750"/>
                  </a:cubicBezTo>
                  <a:cubicBezTo>
                    <a:pt x="11786" y="5260"/>
                    <a:pt x="6525" y="0"/>
                    <a:pt x="36" y="0"/>
                  </a:cubicBezTo>
                  <a:cubicBezTo>
                    <a:pt x="24" y="0"/>
                    <a:pt x="12" y="1"/>
                    <a:pt x="0" y="1"/>
                  </a:cubicBezTo>
                  <a:lnTo>
                    <a:pt x="0" y="8066"/>
                  </a:lnTo>
                  <a:cubicBezTo>
                    <a:pt x="12" y="8066"/>
                    <a:pt x="24" y="8066"/>
                    <a:pt x="36" y="8066"/>
                  </a:cubicBezTo>
                  <a:close/>
                </a:path>
              </a:pathLst>
            </a:custGeom>
            <a:solidFill>
              <a:srgbClr val="E0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C0E3E3F-3576-4F4E-805A-BF318AE3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6305" y="0"/>
              <a:ext cx="4046895" cy="2629006"/>
            </a:xfrm>
            <a:prstGeom prst="rect">
              <a:avLst/>
            </a:prstGeom>
            <a:solidFill>
              <a:srgbClr val="E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60AB08-6DAA-417B-884A-46ABD135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F29211-1ECA-411F-BE40-69F1F0E5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4DA809-68DF-4E04-9E23-691BFB9C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 descr="Rakennetun ympäristön tieto">
            <a:extLst>
              <a:ext uri="{FF2B5EF4-FFF2-40B4-BE49-F238E27FC236}">
                <a16:creationId xmlns:a16="http://schemas.microsoft.com/office/drawing/2014/main" id="{2D2AA4EC-AD93-44C2-9DDF-79401CDBC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92" y="343854"/>
            <a:ext cx="1478007" cy="25983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62EB7A5-8478-429C-95CA-DB411CAF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54869"/>
            <a:ext cx="6655939" cy="11973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8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E93AA4D-E55E-4128-94A9-9605BB3C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160000"/>
            <a:ext cx="4881600" cy="3855600"/>
          </a:xfrm>
        </p:spPr>
        <p:txBody>
          <a:bodyPr/>
          <a:lstStyle>
            <a:lvl1pPr>
              <a:lnSpc>
                <a:spcPct val="105000"/>
              </a:lnSpc>
              <a:defRPr sz="1500"/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18D16D7F-0105-4630-B734-BBFDEC7C308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250" y="2160000"/>
            <a:ext cx="4882550" cy="3855600"/>
          </a:xfrm>
        </p:spPr>
        <p:txBody>
          <a:bodyPr/>
          <a:lstStyle>
            <a:lvl1pPr>
              <a:lnSpc>
                <a:spcPct val="105000"/>
              </a:lnSpc>
              <a:defRPr sz="1500"/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FACC133-3BB1-4832-8BB8-39D82F644A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CD80266-D8F7-4691-AB7D-2599499BB6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AB05533F-082B-4591-A365-CC43AE572D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 descr="Rakennetun ympäristön tieto">
            <a:extLst>
              <a:ext uri="{FF2B5EF4-FFF2-40B4-BE49-F238E27FC236}">
                <a16:creationId xmlns:a16="http://schemas.microsoft.com/office/drawing/2014/main" id="{8387F73E-34CD-498B-9489-1085AC42C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E93AA4D-E55E-4128-94A9-9605BB3C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498075FE-F163-4326-A60A-6F2F73CA534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00000" y="2090446"/>
            <a:ext cx="4881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464904"/>
            <a:ext cx="4881600" cy="3550696"/>
          </a:xfrm>
        </p:spPr>
        <p:txBody>
          <a:bodyPr/>
          <a:lstStyle>
            <a:lvl1pPr>
              <a:lnSpc>
                <a:spcPct val="105000"/>
              </a:lnSpc>
              <a:defRPr sz="1500"/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3A65C116-E827-4859-B54E-7D41F58D1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4250" y="2090446"/>
            <a:ext cx="489215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18D16D7F-0105-4630-B734-BBFDEC7C308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04250" y="2464904"/>
            <a:ext cx="4882550" cy="3550696"/>
          </a:xfrm>
        </p:spPr>
        <p:txBody>
          <a:bodyPr/>
          <a:lstStyle>
            <a:lvl1pPr>
              <a:lnSpc>
                <a:spcPct val="105000"/>
              </a:lnSpc>
              <a:defRPr sz="1500"/>
            </a:lvl1pPr>
            <a:lvl2pPr>
              <a:lnSpc>
                <a:spcPct val="105000"/>
              </a:lnSpc>
              <a:defRPr sz="1500"/>
            </a:lvl2pPr>
            <a:lvl3pPr>
              <a:lnSpc>
                <a:spcPct val="105000"/>
              </a:lnSpc>
              <a:defRPr sz="1500"/>
            </a:lvl3pPr>
            <a:lvl4pPr>
              <a:lnSpc>
                <a:spcPct val="105000"/>
              </a:lnSpc>
              <a:defRPr sz="1500"/>
            </a:lvl4pPr>
            <a:lvl5pPr>
              <a:lnSpc>
                <a:spcPct val="1050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589C0F2-6725-4EBA-96CC-C3B00AFBA95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A60C60-6DC3-4FF2-BE5D-83BC342359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fi-FI"/>
              <a:t>Esityksen nimi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F7BF08-2351-42B1-BE4B-C17E2E79D8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 descr="Rakennetun ympäristön tieto">
            <a:extLst>
              <a:ext uri="{FF2B5EF4-FFF2-40B4-BE49-F238E27FC236}">
                <a16:creationId xmlns:a16="http://schemas.microsoft.com/office/drawing/2014/main" id="{8387F73E-34CD-498B-9489-1085AC42C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" y="343854"/>
            <a:ext cx="1478010" cy="2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54869"/>
            <a:ext cx="10200122" cy="11973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158455"/>
            <a:ext cx="10200122" cy="3857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5200" y="6426058"/>
            <a:ext cx="407080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Esityksen 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13.3.2023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2" r:id="rId2"/>
    <p:sldLayoutId id="2147483723" r:id="rId3"/>
    <p:sldLayoutId id="2147483650" r:id="rId4"/>
    <p:sldLayoutId id="2147483683" r:id="rId5"/>
    <p:sldLayoutId id="2147483720" r:id="rId6"/>
    <p:sldLayoutId id="2147483719" r:id="rId7"/>
    <p:sldLayoutId id="2147483727" r:id="rId8"/>
    <p:sldLayoutId id="2147483728" r:id="rId9"/>
    <p:sldLayoutId id="2147483724" r:id="rId10"/>
    <p:sldLayoutId id="2147483725" r:id="rId11"/>
    <p:sldLayoutId id="2147483726" r:id="rId12"/>
    <p:sldLayoutId id="2147483654" r:id="rId13"/>
    <p:sldLayoutId id="2147483655" r:id="rId14"/>
    <p:sldLayoutId id="2147483721" r:id="rId15"/>
    <p:sldLayoutId id="2147483658" r:id="rId16"/>
    <p:sldLayoutId id="2147483731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bigu/vook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0BCE-78B0-1DD4-F079-DC6798F63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VOOKA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742D7-B583-B554-0325-9EEB83E6D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Voimassa olevat kaavat rakennetun ympäristön tietojärjestelmään - pilottiprojekti 06/2022-03/2023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44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c2456b245_0_4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pic>
        <p:nvPicPr>
          <p:cNvPr id="195" name="Google Shape;195;g1fc2456b245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616"/>
          <a:stretch/>
        </p:blipFill>
        <p:spPr>
          <a:xfrm>
            <a:off x="6504175" y="425500"/>
            <a:ext cx="5077345" cy="30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fc2456b245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5444" r="61545" b="26954"/>
          <a:stretch/>
        </p:blipFill>
        <p:spPr>
          <a:xfrm>
            <a:off x="2841550" y="920730"/>
            <a:ext cx="3254450" cy="19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fc2456b245_0_48"/>
          <p:cNvSpPr/>
          <p:nvPr/>
        </p:nvSpPr>
        <p:spPr>
          <a:xfrm>
            <a:off x="2040350" y="2130650"/>
            <a:ext cx="2181900" cy="88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/>
              <a:t>Vanhaa perua olevia  koordinaattijärjestelmä-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/>
              <a:t>virheitä</a:t>
            </a:r>
            <a:endParaRPr sz="1400" dirty="0"/>
          </a:p>
        </p:txBody>
      </p:sp>
      <p:sp>
        <p:nvSpPr>
          <p:cNvPr id="198" name="Google Shape;198;g1fc2456b245_0_48"/>
          <p:cNvSpPr/>
          <p:nvPr/>
        </p:nvSpPr>
        <p:spPr>
          <a:xfrm>
            <a:off x="9688400" y="2545200"/>
            <a:ext cx="2290500" cy="88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/>
              <a:t>Yleiskaavan ja asemakaavan kaavaraja(t) eivät kohtaa. Näihin ei tämän työn puitteissa voitu pureutua.</a:t>
            </a:r>
            <a:endParaRPr sz="1200"/>
          </a:p>
        </p:txBody>
      </p:sp>
      <p:pic>
        <p:nvPicPr>
          <p:cNvPr id="199" name="Google Shape;199;g1fc2456b245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955" t="24761" r="64424" b="26800"/>
          <a:stretch/>
        </p:blipFill>
        <p:spPr>
          <a:xfrm>
            <a:off x="398060" y="3267250"/>
            <a:ext cx="2443490" cy="33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fc2456b245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0314" t="3976" r="2068" b="5648"/>
          <a:stretch/>
        </p:blipFill>
        <p:spPr>
          <a:xfrm>
            <a:off x="3132001" y="3267238"/>
            <a:ext cx="2964000" cy="33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fc2456b245_0_48"/>
          <p:cNvSpPr/>
          <p:nvPr/>
        </p:nvSpPr>
        <p:spPr>
          <a:xfrm>
            <a:off x="1764250" y="5351150"/>
            <a:ext cx="2041800" cy="127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/>
              <a:t>Ulkorajatieto ja kaavaliitteen tiedot eivät aina täsmää (esim. osin voimaan tulleet kaavat)</a:t>
            </a:r>
            <a:endParaRPr sz="1400" dirty="0"/>
          </a:p>
        </p:txBody>
      </p:sp>
      <p:pic>
        <p:nvPicPr>
          <p:cNvPr id="202" name="Google Shape;202;g1fc2456b245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586" r="42374" b="12064"/>
          <a:stretch/>
        </p:blipFill>
        <p:spPr>
          <a:xfrm>
            <a:off x="8285550" y="3691688"/>
            <a:ext cx="3254450" cy="2938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fc2456b245_0_48"/>
          <p:cNvSpPr/>
          <p:nvPr/>
        </p:nvSpPr>
        <p:spPr>
          <a:xfrm>
            <a:off x="6869750" y="3691700"/>
            <a:ext cx="1854900" cy="11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/>
              <a:t>Viivamaisina piirrettyjä rajauksia ei aina saa ohjelmallisesti muodostettua alueiksi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db84818140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525" y="192164"/>
            <a:ext cx="9156152" cy="64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db84818140_0_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211" name="Google Shape;211;g1db84818140_0_0"/>
          <p:cNvSpPr txBox="1"/>
          <p:nvPr/>
        </p:nvSpPr>
        <p:spPr>
          <a:xfrm>
            <a:off x="2204022" y="4732850"/>
            <a:ext cx="36429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/>
              <a:t>Esimerkkejä kunnan yleis- ja asemakaavojen sekä </a:t>
            </a:r>
            <a:r>
              <a:rPr lang="fi-FI" sz="1400" dirty="0" err="1"/>
              <a:t>KTJ:n</a:t>
            </a:r>
            <a:r>
              <a:rPr lang="fi-FI" sz="1400" dirty="0"/>
              <a:t> välisistä eroista. Rekisterinpitäjäkunnissa </a:t>
            </a:r>
            <a:r>
              <a:rPr lang="fi-FI" sz="1400" dirty="0" err="1"/>
              <a:t>KTJ:n</a:t>
            </a:r>
            <a:r>
              <a:rPr lang="fi-FI" sz="1400" dirty="0"/>
              <a:t> tiedot olivat puutteellisia. Yhden kunnan alueelta löytyi myös kaava, johon oli löydettävissä molempien kuntien tuottamat kaavaliitteet. 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c2456b245_0_79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Tietosuojakysymykset</a:t>
            </a:r>
            <a:endParaRPr/>
          </a:p>
        </p:txBody>
      </p:sp>
      <p:sp>
        <p:nvSpPr>
          <p:cNvPr id="218" name="Google Shape;218;g1fc2456b245_0_79"/>
          <p:cNvSpPr txBox="1">
            <a:spLocks noGrp="1"/>
          </p:cNvSpPr>
          <p:nvPr>
            <p:ph type="body" idx="1"/>
          </p:nvPr>
        </p:nvSpPr>
        <p:spPr>
          <a:xfrm>
            <a:off x="900000" y="2158455"/>
            <a:ext cx="102000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Kaavapäätökset ja -asiakirjat ovat julkisia perustuslain 12.2 § nojalla.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Vanhoja, jo tehtyjä päätöksiä, ei voi jälkikäteen muuttaa tai salata (edellyttäisi merkittäviä lakimuutoksia).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Huomioitava, että osassa kaavoja (erityisesti vanhemmat kaavat) voi olla esimerkiksi nykyisin salassa pidettäväksi luokiteltavissa olevia tietoja, ja ne pitää tarkistuttaa ennen julkaisua. Tämä huomioitava myös rakennetun ympäristön tietojärjestelmän toteutuksessa.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fi-FI" dirty="0"/>
              <a:t>Rakennetun ympäristön tietojärjestelmässä on huomioitu, että maanalaisia kaavoja ei viedä palveluun.</a:t>
            </a:r>
            <a:endParaRPr dirty="0"/>
          </a:p>
        </p:txBody>
      </p:sp>
      <p:sp>
        <p:nvSpPr>
          <p:cNvPr id="219" name="Google Shape;219;g1fc2456b245_0_7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332f299bf_0_3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400"/>
              <a:t>Yhtenäiset kaava-aineistot</a:t>
            </a:r>
            <a:endParaRPr sz="3400"/>
          </a:p>
        </p:txBody>
      </p:sp>
      <p:sp>
        <p:nvSpPr>
          <p:cNvPr id="226" name="Google Shape;226;g20332f299bf_0_3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57951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342900">
              <a:buSzPts val="1800"/>
            </a:pPr>
            <a:r>
              <a:rPr lang="fi-FI" dirty="0"/>
              <a:t>Kuntien rajalla</a:t>
            </a:r>
          </a:p>
          <a:p>
            <a:pPr marL="457200" indent="-342900">
              <a:buSzPts val="1800"/>
            </a:pPr>
            <a:r>
              <a:rPr lang="fi-FI" dirty="0"/>
              <a:t>Kunnan kaavojen välillä</a:t>
            </a:r>
          </a:p>
          <a:p>
            <a:pPr marL="457200" indent="-342900">
              <a:buSzPts val="1800"/>
            </a:pPr>
            <a:r>
              <a:rPr lang="fi-FI" dirty="0"/>
              <a:t>Jokaisesta kaavaindeksistä mukana jokin kaavaliite</a:t>
            </a:r>
            <a:endParaRPr dirty="0"/>
          </a:p>
        </p:txBody>
      </p:sp>
      <p:sp>
        <p:nvSpPr>
          <p:cNvPr id="227" name="Google Shape;227;g20332f299bf_0_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pic>
        <p:nvPicPr>
          <p:cNvPr id="228" name="Google Shape;228;g20332f299bf_0_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325" y="728675"/>
            <a:ext cx="4814575" cy="58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0332f299bf_0_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575" y="3730033"/>
            <a:ext cx="2647950" cy="2900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g20332f299bf_0_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29" idx="3"/>
          </p:cNvCxnSpPr>
          <p:nvPr/>
        </p:nvCxnSpPr>
        <p:spPr>
          <a:xfrm rot="10800000" flipH="1">
            <a:off x="5277525" y="3353342"/>
            <a:ext cx="2464800" cy="1827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c2456b245_0_7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pic>
        <p:nvPicPr>
          <p:cNvPr id="237" name="Google Shape;237;g1fc2456b245_0_71" descr="Työmäärä jakautui seuraavasti VOOKA-pilotin aikana. Aineiston keruu eri lähteistä 14 % työajasta. Aineiston käsittelyn automatisointi 28 %. Aineiston käsittely manuaalisesti 24,3 %. Kaavaliiteaineistojen käsittely manuaalisesti 24,3 %. Viestintä kuntien kanssa 9.3 %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67" y="2239086"/>
            <a:ext cx="8856924" cy="44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fc2456b245_0_71"/>
          <p:cNvSpPr txBox="1"/>
          <p:nvPr/>
        </p:nvSpPr>
        <p:spPr>
          <a:xfrm>
            <a:off x="152400" y="780605"/>
            <a:ext cx="9979200" cy="160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chemeClr val="dk2"/>
              </a:buClr>
              <a:buSzPts val="1600"/>
            </a:pPr>
            <a:r>
              <a:rPr lang="fi-FI" sz="1800" dirty="0">
                <a:solidFill>
                  <a:schemeClr val="dk2"/>
                </a:solidFill>
              </a:rPr>
              <a:t>Aineistojen käsittelyyn meni yli tunnista (yleiskaavat) 15 minuuttiin (asemakaavat) per kaava.</a:t>
            </a:r>
          </a:p>
          <a:p>
            <a:pPr marL="41275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dk2"/>
                </a:solidFill>
              </a:rPr>
              <a:t>Tässä mukana on myös automatisoinnin työ eli jatkossa työmäärä todennäköisesti lyhenee, mutta joillakin alueilla esim. viestintä ja tiedonkeruu voi olla taas Etelä-Savoa työläämpää.</a:t>
            </a:r>
            <a:endParaRPr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c2456b245_0_90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Hallintamalli (Vooka-pilotin jälkeen, ehdotus)</a:t>
            </a:r>
            <a:endParaRPr/>
          </a:p>
        </p:txBody>
      </p:sp>
      <p:sp>
        <p:nvSpPr>
          <p:cNvPr id="245" name="Google Shape;245;g1fc2456b245_0_90"/>
          <p:cNvSpPr txBox="1">
            <a:spLocks noGrp="1"/>
          </p:cNvSpPr>
          <p:nvPr>
            <p:ph type="body" idx="1"/>
          </p:nvPr>
        </p:nvSpPr>
        <p:spPr>
          <a:xfrm>
            <a:off x="900000" y="2158455"/>
            <a:ext cx="102000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Lakiuudistuksen siirtymäkausi on 2028 loppuun asti, jonka jälkeen viimeistään kaava-aineistot toimitetaan suoraan </a:t>
            </a:r>
            <a:r>
              <a:rPr lang="fi-FI" dirty="0" err="1"/>
              <a:t>Syken</a:t>
            </a:r>
            <a:r>
              <a:rPr lang="fi-FI" dirty="0"/>
              <a:t> rakennetun ympäristön tietojärjestelmään.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Sitä ennen on oltava malli miten työ toteutetaan niin, etteivät tiedot vanhene.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g1fc2456b245_0_9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pic>
        <p:nvPicPr>
          <p:cNvPr id="247" name="Google Shape;247;g1fc2456b245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550" y="3265450"/>
            <a:ext cx="4904674" cy="30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fc2456b245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25" y="3265450"/>
            <a:ext cx="6069632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79d43aeef_0_26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Lopputulokset ja havainnot</a:t>
            </a:r>
            <a:endParaRPr/>
          </a:p>
        </p:txBody>
      </p:sp>
      <p:sp>
        <p:nvSpPr>
          <p:cNvPr id="255" name="Google Shape;255;g2179d43aeef_0_2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  <p:sp>
        <p:nvSpPr>
          <p:cNvPr id="256" name="Google Shape;256;g2179d43aeef_0_26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78057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b="1" dirty="0"/>
              <a:t>Yhtenäiset kaava-aineistot</a:t>
            </a:r>
            <a:endParaRPr b="1" dirty="0"/>
          </a:p>
          <a:p>
            <a:pPr marL="457200" indent="-342900">
              <a:buSzPts val="1800"/>
            </a:pPr>
            <a:r>
              <a:rPr lang="fi-FI" dirty="0"/>
              <a:t>Kuntien rajalla</a:t>
            </a:r>
          </a:p>
          <a:p>
            <a:pPr marL="457200" indent="-342900">
              <a:buSzPts val="1800"/>
            </a:pPr>
            <a:r>
              <a:rPr lang="fi-FI" dirty="0"/>
              <a:t>Kunnan sisäisesti saman kaavalajin kaavojen välillä</a:t>
            </a:r>
          </a:p>
          <a:p>
            <a:pPr marL="457200" indent="-342900">
              <a:buSzPts val="1800"/>
            </a:pPr>
            <a:r>
              <a:rPr lang="fi-FI" dirty="0"/>
              <a:t>Pääosasta kaavaindeksejä mukana jokin kaavaliite. Noin 6 % osalta ei saatu mitään liitetiedostoja (eli 94 %:ssa saatiin).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dirty="0"/>
              <a:t>Saatuja kaavoja oli lopulta vähintään n. 2708* </a:t>
            </a:r>
            <a:endParaRPr dirty="0"/>
          </a:p>
          <a:p>
            <a:pPr marL="8572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fi-FI" dirty="0"/>
              <a:t>324 yleiskaavaa</a:t>
            </a:r>
          </a:p>
          <a:p>
            <a:pPr marL="8572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fi-FI" dirty="0"/>
              <a:t>1854 asemakaavaa</a:t>
            </a:r>
          </a:p>
          <a:p>
            <a:pPr marL="8572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fi-FI" dirty="0"/>
              <a:t>530 ranta-asemakaavaa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fi-FI" sz="1800" dirty="0"/>
              <a:t>* Kaavojen lukumäärän tulkinta on epätarkkaa, koska tietoja on ryhmitelty toisinaan päätöksittäin, toisinaan “kaavoittain” (sis. muutokset). Enintään kaavoja tulkittiin olevan n. 2950. </a:t>
            </a: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db84818140_0_7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Lopputulokset ja havainnot</a:t>
            </a:r>
            <a:endParaRPr/>
          </a:p>
        </p:txBody>
      </p:sp>
      <p:sp>
        <p:nvSpPr>
          <p:cNvPr id="263" name="Google Shape;263;g1db84818140_0_7"/>
          <p:cNvSpPr txBox="1">
            <a:spLocks noGrp="1"/>
          </p:cNvSpPr>
          <p:nvPr>
            <p:ph type="body" idx="1"/>
          </p:nvPr>
        </p:nvSpPr>
        <p:spPr>
          <a:xfrm>
            <a:off x="900000" y="2158455"/>
            <a:ext cx="102000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Kunnilla on hyvin erilaiset resurssit toimittaa/ylläpitää omia tietoja, ja osa ei pystynyt toimittamaan kaikki kaavatietoja projektin aikana.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Maanmittauslaitoksen KTJ-aineisto on laadultaan todella hyvä ja </a:t>
            </a:r>
            <a:r>
              <a:rPr lang="fi-FI" dirty="0" err="1"/>
              <a:t>VOOKA:n</a:t>
            </a:r>
            <a:r>
              <a:rPr lang="fi-FI" dirty="0"/>
              <a:t> käsittelyprosessit rakennettiin merkittävältä osin </a:t>
            </a:r>
            <a:r>
              <a:rPr lang="fi-FI" dirty="0" err="1"/>
              <a:t>KTJ:tä</a:t>
            </a:r>
            <a:r>
              <a:rPr lang="fi-FI" dirty="0"/>
              <a:t> vasten.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Koko prosessia ei voida automatisoida, vaan manuaalinen työskentely on edelleen tarpeen.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GitHub/</a:t>
            </a:r>
            <a:r>
              <a:rPr lang="fi-FI" dirty="0" err="1"/>
              <a:t>Jupyter-notebookissa</a:t>
            </a:r>
            <a:r>
              <a:rPr lang="fi-FI" dirty="0"/>
              <a:t> ohjelmallisen käsittelyn työkalu jatkoa varten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https://github.com/ubigu/vooka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Ehdotettu hallintamallia VOOKA-pilotin jälkeen.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64" name="Google Shape;264;g1db84818140_0_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99248A34-FAA7-C019-C8F7-8BD5D96E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  <a:endParaRPr lang="en-FI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576133A-4129-378F-61D4-6F8DF55EEC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 err="1"/>
              <a:t>ym.fi</a:t>
            </a:r>
            <a:r>
              <a:rPr lang="fi-FI" dirty="0"/>
              <a:t>/ryhti</a:t>
            </a:r>
            <a:endParaRPr lang="en-FI" dirty="0"/>
          </a:p>
          <a:p>
            <a:r>
              <a:rPr lang="en-GB" dirty="0"/>
              <a:t>r</a:t>
            </a:r>
            <a:r>
              <a:rPr lang="en-FI" dirty="0"/>
              <a:t>yhti@</a:t>
            </a:r>
            <a:r>
              <a:rPr lang="fi-FI" dirty="0"/>
              <a:t>syke</a:t>
            </a:r>
            <a:r>
              <a:rPr lang="en-FI" dirty="0"/>
              <a:t>.fi</a:t>
            </a:r>
          </a:p>
          <a:p>
            <a:r>
              <a:rPr lang="en-GB" dirty="0"/>
              <a:t>y</a:t>
            </a:r>
            <a:r>
              <a:rPr lang="en-FI" dirty="0"/>
              <a:t>m.fi/yhteentoimivuus</a:t>
            </a:r>
          </a:p>
          <a:p>
            <a:r>
              <a:rPr lang="en-GB" dirty="0"/>
              <a:t>y</a:t>
            </a:r>
            <a:r>
              <a:rPr lang="en-FI" dirty="0"/>
              <a:t>hteentoimivuus.ym@gov.fi</a:t>
            </a:r>
          </a:p>
          <a:p>
            <a:endParaRPr lang="en-FI" dirty="0"/>
          </a:p>
          <a:p>
            <a:r>
              <a:rPr lang="fi-FI" dirty="0"/>
              <a:t>Tilaa uutiskirje: </a:t>
            </a:r>
            <a:r>
              <a:rPr lang="fi-FI" b="1" dirty="0" err="1"/>
              <a:t>ym.fi</a:t>
            </a:r>
            <a:r>
              <a:rPr lang="fi-FI" b="1" dirty="0"/>
              <a:t>/ryhti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3364148-7BA1-3BF7-1D99-F69E957F355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fi-FI" sz="900" dirty="0">
                <a:solidFill>
                  <a:schemeClr val="bg1"/>
                </a:solidFill>
              </a:rPr>
              <a:t>Ympäristöministeriö | Aleksanterinkatu 7, Helsinki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>
                <a:solidFill>
                  <a:schemeClr val="bg1"/>
                </a:solidFill>
              </a:rPr>
              <a:t>PL 35, FI-00023 Valtioneuvosto | </a:t>
            </a:r>
            <a:r>
              <a:rPr lang="fi-FI" sz="900" dirty="0" err="1">
                <a:solidFill>
                  <a:schemeClr val="bg1"/>
                </a:solidFill>
              </a:rPr>
              <a:t>ym.fi</a:t>
            </a:r>
            <a:endParaRPr lang="fi-FI" sz="900" dirty="0">
              <a:solidFill>
                <a:schemeClr val="bg1"/>
              </a:solidFill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7612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63FC3-7971-42F5-E238-F9CF13DDD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fi-FI" dirty="0"/>
              <a:t>Koostaa Etelä-Savon alueen kuntien </a:t>
            </a:r>
            <a:r>
              <a:rPr lang="fi-FI" b="1" dirty="0"/>
              <a:t>voimassa olevien </a:t>
            </a:r>
            <a:r>
              <a:rPr lang="fi-FI" dirty="0"/>
              <a:t>kaavojen ulkorajatiedot ja näihin liittyvät alkuperäiset kaava-asiakirjat yhteen (asemakaava, ranta-asemakaava, yleiskaava)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Testata, miten iso työ tietojen keruussa on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Automatisoida tiedon keruun ja analysoinnin prosesseja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fi-FI" dirty="0"/>
              <a:t>Luoda ohjeet jatkoa varten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dirty="0"/>
              <a:t>Toteutus: </a:t>
            </a:r>
            <a:r>
              <a:rPr lang="fi-FI" sz="1300" dirty="0" err="1"/>
              <a:t>Ubigu</a:t>
            </a:r>
            <a:r>
              <a:rPr lang="fi-FI" sz="1300" dirty="0"/>
              <a:t> Oy, </a:t>
            </a:r>
            <a:r>
              <a:rPr lang="fi-FI" sz="1300" dirty="0" err="1"/>
              <a:t>Gispo</a:t>
            </a:r>
            <a:r>
              <a:rPr lang="fi-FI" sz="1300" dirty="0"/>
              <a:t> Oy ja </a:t>
            </a:r>
            <a:r>
              <a:rPr lang="fi-FI" sz="1300" dirty="0" err="1"/>
              <a:t>Plandisain</a:t>
            </a:r>
            <a:r>
              <a:rPr lang="fi-FI" sz="1300" dirty="0"/>
              <a:t> Oy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dirty="0"/>
              <a:t>Koordinointi: Suomen ympäristökeskus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dirty="0"/>
              <a:t>Toteutettu tiiviissä yhteistyössä Etelä-Savon ELY-keskuksen kanssa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 dirty="0"/>
              <a:t>Projekti on osa Ryhti-hanketta.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E76DB-5C13-C468-9FE6-7EFDA0DA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5D76-F752-4F95-BA63-C3B7D9AE33C8}" type="datetime1">
              <a:rPr lang="fi-FI" smtClean="0"/>
              <a:pPr/>
              <a:t>13.3.2023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39EAB-9000-C1C6-4DB5-0766317D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ABA9BD-A769-4D93-5385-F7746BCF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 tavoitteet</a:t>
            </a:r>
          </a:p>
        </p:txBody>
      </p:sp>
    </p:spTree>
    <p:extLst>
      <p:ext uri="{BB962C8B-B14F-4D97-AF65-F5344CB8AC3E}">
        <p14:creationId xmlns:p14="http://schemas.microsoft.com/office/powerpoint/2010/main" val="3163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c2456b245_0_28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Taustaa</a:t>
            </a:r>
            <a:endParaRPr/>
          </a:p>
        </p:txBody>
      </p:sp>
      <p:sp>
        <p:nvSpPr>
          <p:cNvPr id="131" name="Google Shape;131;g1fc2456b245_0_28"/>
          <p:cNvSpPr txBox="1">
            <a:spLocks noGrp="1"/>
          </p:cNvSpPr>
          <p:nvPr>
            <p:ph type="body" idx="1"/>
          </p:nvPr>
        </p:nvSpPr>
        <p:spPr>
          <a:xfrm>
            <a:off x="900000" y="2158455"/>
            <a:ext cx="102000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dirty="0"/>
              <a:t>Tällä hetkellä kaavojen ulkorajatietoja kerätään Maanmittauslaitokselle (MML) kiinteistörekisterin ylläpitoon liittyen, ELY-keskuksiin, sekä yleiskaavojen osalta myös Suomen ympäristökeskuksen yleiskaavapalveluun. Myös kunnat tai kuntien kaavakonsultit ylläpitävät aineistoja.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dirty="0"/>
              <a:t>Ryhti-hankkeen puitteissa MML:n ja ympäristöministeriön (YM) väliseksi tahtotilaksi on kuvattu, että MML saisi jatkossa tarvitsemansa kaavatiedot ja näihin liittyvät perusominaisuustiedot kansallisen rakennetun ympäristön tietojärjestelmän kautta.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dirty="0"/>
              <a:t>Aiempien projektien tietojen mukaan </a:t>
            </a:r>
            <a:r>
              <a:rPr lang="fi-FI" dirty="0" err="1"/>
              <a:t>VOOKA:n</a:t>
            </a:r>
            <a:r>
              <a:rPr lang="fi-FI" dirty="0"/>
              <a:t> pilottialueella (Etelä-Savo) olisi n. 2000 asemakaavaa, n. 240 yleiskaavaa sekä 600 ranta-asemakaavaa.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dirty="0"/>
              <a:t>Pilottialueella on kaksi kiinteistötietojärjestelmän (KTJ) rekisteripitäjäkuntaa (Savonlinna ja Mikkeli), joiden osalta kaavatietoja ei ole </a:t>
            </a:r>
            <a:r>
              <a:rPr lang="fi-FI" dirty="0" err="1"/>
              <a:t>KTJ:ssä</a:t>
            </a:r>
            <a:r>
              <a:rPr lang="fi-FI" dirty="0"/>
              <a:t> yhtä laajasti.</a:t>
            </a:r>
            <a:endParaRPr dirty="0"/>
          </a:p>
        </p:txBody>
      </p:sp>
      <p:sp>
        <p:nvSpPr>
          <p:cNvPr id="132" name="Google Shape;132;g1fc2456b245_0_2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b890f4ea2_0_1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Lähtökohdat työlle</a:t>
            </a:r>
            <a:endParaRPr/>
          </a:p>
        </p:txBody>
      </p:sp>
      <p:sp>
        <p:nvSpPr>
          <p:cNvPr id="139" name="Google Shape;139;g1cb890f4ea2_0_1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60819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i-FI" dirty="0"/>
              <a:t>Kaavatiedot (paikkatiedot, </a:t>
            </a:r>
            <a:r>
              <a:rPr lang="fi-FI" dirty="0" err="1"/>
              <a:t>PDF:t</a:t>
            </a:r>
            <a:r>
              <a:rPr lang="fi-FI" dirty="0"/>
              <a:t>, paperit) ovat eri paikoissa, eri formaateissa, osin vaikeasti löydettävissä.</a:t>
            </a:r>
          </a:p>
          <a:p>
            <a:pPr marL="577850"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i-FI" dirty="0"/>
              <a:t>Maanmittauslaitoksella kiinteistötietojärjestelmässä on saatavilla pääosin laadukas kaavaraja-aineisto lähes kaikista kunnista, paitsi asemakaavojen osalta KTJ-rekisterinpitäjäkunnista.</a:t>
            </a:r>
          </a:p>
          <a:p>
            <a:pPr marL="577850"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i-FI" dirty="0"/>
              <a:t>Kaavan ulkorajoissa ja sisällöissä suuria eroja riippuen lähteestä.</a:t>
            </a:r>
          </a:p>
          <a:p>
            <a:pPr marL="577850"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i-FI" dirty="0"/>
              <a:t>Kaava-asiakirjat löytyvät viime kädessä kunnista.</a:t>
            </a:r>
            <a:endParaRPr dirty="0"/>
          </a:p>
        </p:txBody>
      </p:sp>
      <p:pic>
        <p:nvPicPr>
          <p:cNvPr id="140" name="Google Shape;140;g1cb890f4ea2_0_1" descr="VOOKAssa on tehty työtä, joka liittyy kaava-alueiden ja kiinteistörajojen harmonisointii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800" y="2215675"/>
            <a:ext cx="4377425" cy="20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cb890f4ea2_0_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39349eb83_0_0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Prosessi yleistäen</a:t>
            </a:r>
            <a:endParaRPr/>
          </a:p>
        </p:txBody>
      </p:sp>
      <p:sp>
        <p:nvSpPr>
          <p:cNvPr id="148" name="Google Shape;148;g2039349eb83_0_0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86637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Kaavatietojen </a:t>
            </a:r>
            <a:r>
              <a:rPr lang="fi-FI" sz="1600" dirty="0" err="1"/>
              <a:t>irroitus</a:t>
            </a:r>
            <a:r>
              <a:rPr lang="fi-FI" sz="1600" dirty="0"/>
              <a:t> </a:t>
            </a:r>
            <a:r>
              <a:rPr lang="fi-FI" sz="1600" dirty="0" err="1"/>
              <a:t>KTJ:stä</a:t>
            </a:r>
            <a:r>
              <a:rPr lang="fi-FI" sz="1600" dirty="0"/>
              <a:t> ja kaavaindeksien sekä näihin liittyvien PDF-asiakirjojen kerääminen kunnista (soittelu, nettisivut, rajapinnat).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KTJ- ja kunta-aineistojen koneellinen vertailu ja korjailu.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Yhteneväisen yhdistelmäaineiston muodostaminen KTJ- ja kuntadatan pohjalta, määriteltyjen sääntöjen mukaisesti (geometrioiden ja ominaisuustietojen vertailuihin pohjautuen). 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Kaava-asiakirjalinkitysten korjaaminen, yhdenmukaistus ja uudelleennimeäminen.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Aineiston manuaalinen laadunvarmistus ja korjailu (hankalat virheet, joita koneellisesti vaikea saada kiinni).</a:t>
            </a:r>
          </a:p>
          <a:p>
            <a:pPr marL="4699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fi-FI" sz="1600" dirty="0"/>
              <a:t>Aineistoformaatin loppumuunnos Ryhti-kaavatietomalliin.</a:t>
            </a:r>
            <a:endParaRPr sz="1600" dirty="0"/>
          </a:p>
        </p:txBody>
      </p:sp>
      <p:sp>
        <p:nvSpPr>
          <p:cNvPr id="149" name="Google Shape;149;g2039349eb83_0_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50" name="Google Shape;150;g2039349eb8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00" y="5516900"/>
            <a:ext cx="7381724" cy="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39349eb83_0_8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Prosessi yleistäen</a:t>
            </a:r>
            <a:endParaRPr/>
          </a:p>
        </p:txBody>
      </p:sp>
      <p:sp>
        <p:nvSpPr>
          <p:cNvPr id="157" name="Google Shape;157;g2039349eb83_0_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58" name="Google Shape;158;g2039349eb83_0_8" descr="Vuokaavio, joka kuvaa VOOKA-työskentelyn prosessia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575" y="962451"/>
            <a:ext cx="5763277" cy="49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039349eb83_0_8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45534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Kaavatietojen </a:t>
            </a:r>
            <a:r>
              <a:rPr lang="fi-FI" sz="1600" dirty="0" err="1"/>
              <a:t>irroitus</a:t>
            </a:r>
            <a:r>
              <a:rPr lang="fi-FI" sz="1600" dirty="0"/>
              <a:t> </a:t>
            </a:r>
            <a:r>
              <a:rPr lang="fi-FI" sz="1600" dirty="0" err="1"/>
              <a:t>KTJ:stä</a:t>
            </a:r>
            <a:r>
              <a:rPr lang="fi-FI" sz="1600" dirty="0"/>
              <a:t> ja kaavaindeksien sekä näihin liittyvien PDF-asiakirjojen kerääminen kunnista. 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KTJ- ja kunta-aineistojen koneellinen vertailu ja korjailu.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Yhteneväisen yhdistelmäaineiston muodostaminen KTJ- ja kuntadatan pohjalta, määriteltyjen sääntöjen mukaisesti. 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Kaava-asiakirjalinkitysten korjaaminen ja yhdenmukaistus.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Aineiston manuaalinen laadunvarmistus ja korjailu (hankalat virheet, joita koneellisesti vaikea saada kiinni).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Aineistoformaatin loppumuunnos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39349eb83_0_36"/>
          <p:cNvSpPr txBox="1">
            <a:spLocks noGrp="1"/>
          </p:cNvSpPr>
          <p:nvPr>
            <p:ph type="title"/>
          </p:nvPr>
        </p:nvSpPr>
        <p:spPr>
          <a:xfrm>
            <a:off x="900000" y="854869"/>
            <a:ext cx="10200000" cy="119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Prosessi yleistäen</a:t>
            </a:r>
            <a:endParaRPr dirty="0"/>
          </a:p>
        </p:txBody>
      </p:sp>
      <p:sp>
        <p:nvSpPr>
          <p:cNvPr id="166" name="Google Shape;166;g2039349eb83_0_3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67" name="Google Shape;167;g2039349eb83_0_36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45534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Kaavatietojen </a:t>
            </a:r>
            <a:r>
              <a:rPr lang="fi-FI" sz="1600" dirty="0" err="1"/>
              <a:t>irroitus</a:t>
            </a:r>
            <a:r>
              <a:rPr lang="fi-FI" sz="1600" dirty="0"/>
              <a:t> </a:t>
            </a:r>
            <a:r>
              <a:rPr lang="fi-FI" sz="1600" dirty="0" err="1"/>
              <a:t>KTJ:stä</a:t>
            </a:r>
            <a:r>
              <a:rPr lang="fi-FI" sz="1600" dirty="0"/>
              <a:t> ja kaavaindeksien sekä näihin liittyvien PDF-asiakirjojen kerääminen kunnista. 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KTJ- ja kunta-aineistojen koneellinen vertailu ja korjailu.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Yhteneväisen yhdistelmäaineiston muodostaminen KTJ- ja kuntadatan pohjalta, määriteltyjen sääntöjen mukaisesti. 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Kaava-asiakirjalinkitysten korjaaminen ja yhdenmukaistus.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Aineiston manuaalinen laadunvarmistus ja korjailu (hankalat virheet, joita koneellisesti vaikea saada kiinni).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i-FI" sz="1600" dirty="0"/>
              <a:t>Aineistoformaatin loppumuunnos</a:t>
            </a:r>
            <a:endParaRPr sz="1600" dirty="0"/>
          </a:p>
        </p:txBody>
      </p:sp>
      <p:pic>
        <p:nvPicPr>
          <p:cNvPr id="168" name="Google Shape;168;g2039349eb83_0_36" descr="Vuokaavio, kuvaa työskentelyn prosessia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575" y="99175"/>
            <a:ext cx="6504827" cy="562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b890f4ea2_2_0"/>
          <p:cNvSpPr txBox="1">
            <a:spLocks noGrp="1"/>
          </p:cNvSpPr>
          <p:nvPr>
            <p:ph type="title"/>
          </p:nvPr>
        </p:nvSpPr>
        <p:spPr>
          <a:xfrm>
            <a:off x="900000" y="854872"/>
            <a:ext cx="10200000" cy="60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Tyypillisiä haasteita aineistoissa</a:t>
            </a:r>
            <a:endParaRPr/>
          </a:p>
        </p:txBody>
      </p:sp>
      <p:sp>
        <p:nvSpPr>
          <p:cNvPr id="175" name="Google Shape;175;g1cb890f4ea2_2_0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4818300" cy="42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3350" lvl="0" indent="0" algn="l" rtl="0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fi-FI" sz="1600" b="1" dirty="0"/>
              <a:t>Topologia</a:t>
            </a:r>
            <a:endParaRPr lang="fi-FI" sz="1600" dirty="0"/>
          </a:p>
          <a:p>
            <a:pPr marL="876300" lvl="1" indent="-285750">
              <a:spcBef>
                <a:spcPts val="1000"/>
              </a:spcBef>
              <a:buSzPts val="1500"/>
            </a:pPr>
            <a:r>
              <a:rPr lang="fi-FI" sz="1600" dirty="0"/>
              <a:t>alueita piirretty viivoina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alueet leikkaavat itseään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alueet ovat päällekkäisiä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alueissa niihin kuulumattomia reikiä</a:t>
            </a:r>
          </a:p>
          <a:p>
            <a:pPr marL="133350" lvl="0" indent="0" algn="l" rtl="0"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fi-FI" sz="1600" b="1" dirty="0"/>
              <a:t>Formaatteja paljon</a:t>
            </a:r>
            <a:r>
              <a:rPr lang="fi-FI" sz="1600" dirty="0"/>
              <a:t> </a:t>
            </a:r>
            <a:endParaRPr sz="1600" dirty="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DWG, DGN, SHP, TIF, TAB, WFS, </a:t>
            </a:r>
            <a:r>
              <a:rPr lang="fi-FI" sz="1600" dirty="0" err="1"/>
              <a:t>KuntaGML</a:t>
            </a:r>
            <a:endParaRPr sz="1600" dirty="0"/>
          </a:p>
          <a:p>
            <a:pPr marL="133350" lvl="0" indent="0" algn="l" rtl="0"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fi-FI" sz="1600" b="1" dirty="0"/>
              <a:t>Datapuutteita</a:t>
            </a:r>
            <a:endParaRPr sz="1600" dirty="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Kaavarajaukset eivät tiedossa (syynä esim. oikeusvaikutuksettomat kaavat tai kuntaliitoksissa kadonneet tiedot).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Alkuperäisiä asiakirjoja ei digitoituina tai niiden olemassaolosta ei lainkaan tietoa. </a:t>
            </a:r>
            <a:endParaRPr sz="1600" dirty="0"/>
          </a:p>
        </p:txBody>
      </p:sp>
      <p:sp>
        <p:nvSpPr>
          <p:cNvPr id="176" name="Google Shape;176;g1cb890f4ea2_2_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177" name="Google Shape;177;g1cb890f4ea2_2_0" descr="Kunnan A ja Kunnan B kaavadata eivät noudata välttämättä kiinteistö tai kuntarajoja. Työssä on harmonisoitu kaavadata kiinteistörajoihi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038" y="4020450"/>
            <a:ext cx="5666350" cy="276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cb890f4ea2_2_0" descr="Kunnan kaavarajadata saattaa erota kiinteistötietojärjestelmässä olevista rajoista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728" y="1422975"/>
            <a:ext cx="4669672" cy="25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79d43aeef_0_9"/>
          <p:cNvSpPr txBox="1">
            <a:spLocks noGrp="1"/>
          </p:cNvSpPr>
          <p:nvPr>
            <p:ph type="title"/>
          </p:nvPr>
        </p:nvSpPr>
        <p:spPr>
          <a:xfrm>
            <a:off x="900000" y="854872"/>
            <a:ext cx="10200000" cy="60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Tyypillisiä haasteita aineistoissa</a:t>
            </a:r>
            <a:endParaRPr/>
          </a:p>
        </p:txBody>
      </p:sp>
      <p:sp>
        <p:nvSpPr>
          <p:cNvPr id="185" name="Google Shape;185;g2179d43aeef_0_9"/>
          <p:cNvSpPr txBox="1">
            <a:spLocks noGrp="1"/>
          </p:cNvSpPr>
          <p:nvPr>
            <p:ph type="body" idx="1"/>
          </p:nvPr>
        </p:nvSpPr>
        <p:spPr>
          <a:xfrm>
            <a:off x="900000" y="2158450"/>
            <a:ext cx="4818300" cy="3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3350" lvl="0" indent="0" algn="l" rtl="0"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fi-FI" sz="1600" b="1" dirty="0"/>
              <a:t>Ominaisuustietoja ei ole kirjattu hyvin</a:t>
            </a:r>
            <a:endParaRPr sz="1600" b="1" dirty="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Kaavan nimi/tunnus puuttuu usein.</a:t>
            </a:r>
            <a:endParaRPr sz="16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i-FI" sz="1600" dirty="0"/>
              <a:t>Ominaisuustietoja kuvattu CAD-piirrosten nimiöinä, joita ei saa liitettyä oikeaan alueeseen automaattisesti.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Päivämäärätiedot erittäin puutteellisia.</a:t>
            </a:r>
            <a:endParaRPr sz="1600" dirty="0"/>
          </a:p>
          <a:p>
            <a:pPr marL="120650" lvl="0" indent="0" algn="l" rtl="0"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i-FI" sz="1600" b="1" dirty="0"/>
              <a:t>Muita ongelmia</a:t>
            </a:r>
            <a:endParaRPr sz="1600" dirty="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koordinaatistovirheitä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haamutietueita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vaihtelevat tavat kuvata päivämääriä</a:t>
            </a:r>
            <a:endParaRPr sz="16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i-FI" sz="1600" dirty="0"/>
              <a:t>tulkinta kaavan rajasta poikkeaa merkittävästi kunnan ja </a:t>
            </a:r>
            <a:r>
              <a:rPr lang="fi-FI" sz="1600" dirty="0" err="1"/>
              <a:t>KTJ:n</a:t>
            </a:r>
            <a:r>
              <a:rPr lang="fi-FI" sz="1600" dirty="0"/>
              <a:t> välillä</a:t>
            </a:r>
            <a:endParaRPr sz="1600" dirty="0"/>
          </a:p>
        </p:txBody>
      </p:sp>
      <p:sp>
        <p:nvSpPr>
          <p:cNvPr id="186" name="Google Shape;186;g2179d43aeef_0_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500" cy="2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187" name="Google Shape;187;g2179d43aeef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038" y="4020450"/>
            <a:ext cx="5666350" cy="276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179d43aeef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728" y="1422975"/>
            <a:ext cx="4669672" cy="25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yhti">
  <a:themeElements>
    <a:clrScheme name="Ryhti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53746"/>
      </a:accent1>
      <a:accent2>
        <a:srgbClr val="C66E4E"/>
      </a:accent2>
      <a:accent3>
        <a:srgbClr val="ECC7CD"/>
      </a:accent3>
      <a:accent4>
        <a:srgbClr val="2C5234"/>
      </a:accent4>
      <a:accent5>
        <a:srgbClr val="BAD4DB"/>
      </a:accent5>
      <a:accent6>
        <a:srgbClr val="E0C09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HTI_esitypohja_v2021-02-17 b.potx" id="{C971A0FE-77AE-4092-BA36-19458E27B293}" vid="{08C7BF61-2802-4149-98B2-C80ED08CDC2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3765E2-2CE9-43F4-9E83-5F74ABE4BCD7}"/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8379a60-7531-4de4-83b3-4f5e4640b8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RYHTI_esityspohja_2021</Template>
  <TotalTime>216</TotalTime>
  <Words>1034</Words>
  <Application>Microsoft Office PowerPoint</Application>
  <PresentationFormat>Widescreen</PresentationFormat>
  <Paragraphs>143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Ryhti</vt:lpstr>
      <vt:lpstr>VOOKA</vt:lpstr>
      <vt:lpstr>Projektin tavoitteet</vt:lpstr>
      <vt:lpstr>Taustaa</vt:lpstr>
      <vt:lpstr>Lähtökohdat työlle</vt:lpstr>
      <vt:lpstr>Prosessi yleistäen</vt:lpstr>
      <vt:lpstr>Prosessi yleistäen</vt:lpstr>
      <vt:lpstr>Prosessi yleistäen</vt:lpstr>
      <vt:lpstr>Tyypillisiä haasteita aineistoissa</vt:lpstr>
      <vt:lpstr>Tyypillisiä haasteita aineistoissa</vt:lpstr>
      <vt:lpstr>PowerPoint Presentation</vt:lpstr>
      <vt:lpstr>PowerPoint Presentation</vt:lpstr>
      <vt:lpstr>Tietosuojakysymykset</vt:lpstr>
      <vt:lpstr>Yhtenäiset kaava-aineistot</vt:lpstr>
      <vt:lpstr>PowerPoint Presentation</vt:lpstr>
      <vt:lpstr>Hallintamalli (Vooka-pilotin jälkeen, ehdotus)</vt:lpstr>
      <vt:lpstr>Lopputulokset ja havainnot</vt:lpstr>
      <vt:lpstr>Lopputulokset ja havainnot</vt:lpstr>
      <vt:lpstr>Kiitos!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VOOKA</dc:title>
  <dc:creator>Saari Henrik</dc:creator>
  <cp:lastModifiedBy>Vartiainen Kaarina</cp:lastModifiedBy>
  <cp:revision>8</cp:revision>
  <dcterms:created xsi:type="dcterms:W3CDTF">2023-03-10T08:21:00Z</dcterms:created>
  <dcterms:modified xsi:type="dcterms:W3CDTF">2023-03-13T08:48:38Z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